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26" r:id="rId2"/>
    <p:sldId id="325" r:id="rId3"/>
    <p:sldId id="324" r:id="rId4"/>
    <p:sldId id="282" r:id="rId5"/>
    <p:sldId id="270" r:id="rId6"/>
    <p:sldId id="288" r:id="rId7"/>
    <p:sldId id="290" r:id="rId8"/>
    <p:sldId id="291" r:id="rId9"/>
    <p:sldId id="292" r:id="rId10"/>
    <p:sldId id="273" r:id="rId11"/>
    <p:sldId id="287" r:id="rId12"/>
    <p:sldId id="294" r:id="rId13"/>
    <p:sldId id="274" r:id="rId14"/>
    <p:sldId id="277" r:id="rId15"/>
    <p:sldId id="295" r:id="rId16"/>
    <p:sldId id="272" r:id="rId17"/>
    <p:sldId id="271" r:id="rId18"/>
    <p:sldId id="297" r:id="rId19"/>
    <p:sldId id="293" r:id="rId20"/>
    <p:sldId id="276" r:id="rId21"/>
    <p:sldId id="263" r:id="rId22"/>
    <p:sldId id="283" r:id="rId23"/>
    <p:sldId id="284" r:id="rId24"/>
    <p:sldId id="285" r:id="rId25"/>
    <p:sldId id="286" r:id="rId26"/>
    <p:sldId id="323" r:id="rId27"/>
    <p:sldId id="296" r:id="rId28"/>
    <p:sldId id="321" r:id="rId29"/>
    <p:sldId id="320" r:id="rId30"/>
    <p:sldId id="317" r:id="rId31"/>
    <p:sldId id="316" r:id="rId32"/>
    <p:sldId id="315" r:id="rId33"/>
    <p:sldId id="314" r:id="rId34"/>
    <p:sldId id="313" r:id="rId35"/>
    <p:sldId id="312" r:id="rId36"/>
    <p:sldId id="311" r:id="rId37"/>
    <p:sldId id="310" r:id="rId38"/>
    <p:sldId id="309" r:id="rId39"/>
    <p:sldId id="319" r:id="rId40"/>
    <p:sldId id="318" r:id="rId41"/>
    <p:sldId id="308" r:id="rId42"/>
    <p:sldId id="307" r:id="rId43"/>
    <p:sldId id="306" r:id="rId44"/>
    <p:sldId id="304" r:id="rId45"/>
    <p:sldId id="305" r:id="rId46"/>
    <p:sldId id="303" r:id="rId47"/>
    <p:sldId id="302" r:id="rId48"/>
    <p:sldId id="301" r:id="rId49"/>
    <p:sldId id="300" r:id="rId50"/>
    <p:sldId id="299" r:id="rId51"/>
    <p:sldId id="322" r:id="rId52"/>
    <p:sldId id="298" r:id="rId53"/>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1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4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a1b48991-b855-4e9d-9b46-097d553f086f" providerId="ADAL" clId="{05CE67F2-150B-432A-8E5F-2B2D038AD8B6}"/>
    <pc:docChg chg="addSld delSld modSld">
      <pc:chgData name="Laura Dunn" userId="a1b48991-b855-4e9d-9b46-097d553f086f" providerId="ADAL" clId="{05CE67F2-150B-432A-8E5F-2B2D038AD8B6}" dt="2024-03-18T18:20:27.773" v="6" actId="2696"/>
      <pc:docMkLst>
        <pc:docMk/>
      </pc:docMkLst>
      <pc:sldChg chg="del">
        <pc:chgData name="Laura Dunn" userId="a1b48991-b855-4e9d-9b46-097d553f086f" providerId="ADAL" clId="{05CE67F2-150B-432A-8E5F-2B2D038AD8B6}" dt="2024-03-18T18:20:27.773" v="6" actId="2696"/>
        <pc:sldMkLst>
          <pc:docMk/>
          <pc:sldMk cId="2680353983" sldId="289"/>
        </pc:sldMkLst>
      </pc:sldChg>
      <pc:sldChg chg="add">
        <pc:chgData name="Laura Dunn" userId="a1b48991-b855-4e9d-9b46-097d553f086f" providerId="ADAL" clId="{05CE67F2-150B-432A-8E5F-2B2D038AD8B6}" dt="2024-03-18T18:19:23.348" v="0" actId="2890"/>
        <pc:sldMkLst>
          <pc:docMk/>
          <pc:sldMk cId="1559200871" sldId="325"/>
        </pc:sldMkLst>
      </pc:sldChg>
      <pc:sldChg chg="modSp add mod">
        <pc:chgData name="Laura Dunn" userId="a1b48991-b855-4e9d-9b46-097d553f086f" providerId="ADAL" clId="{05CE67F2-150B-432A-8E5F-2B2D038AD8B6}" dt="2024-03-18T18:20:22.463" v="5" actId="14100"/>
        <pc:sldMkLst>
          <pc:docMk/>
          <pc:sldMk cId="2989216846" sldId="326"/>
        </pc:sldMkLst>
        <pc:picChg chg="mod">
          <ac:chgData name="Laura Dunn" userId="a1b48991-b855-4e9d-9b46-097d553f086f" providerId="ADAL" clId="{05CE67F2-150B-432A-8E5F-2B2D038AD8B6}" dt="2024-03-18T18:20:22.463" v="5" actId="14100"/>
          <ac:picMkLst>
            <pc:docMk/>
            <pc:sldMk cId="2989216846" sldId="326"/>
            <ac:picMk id="11" creationId="{98A2A019-BE29-0455-AEE3-1A9A685D247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6"/>
          </a:xfrm>
        </p:spPr>
        <p:txBody>
          <a:bodyPr anchor="b"/>
          <a:lstStyle>
            <a:lvl1pPr algn="ctr">
              <a:defRPr sz="4091"/>
            </a:lvl1pPr>
          </a:lstStyle>
          <a:p>
            <a:r>
              <a:rPr lang="en-US"/>
              <a:t>Click to edit Master title style</a:t>
            </a:r>
          </a:p>
        </p:txBody>
      </p:sp>
      <p:sp>
        <p:nvSpPr>
          <p:cNvPr id="3" name="Subtitle 2"/>
          <p:cNvSpPr>
            <a:spLocks noGrp="1"/>
          </p:cNvSpPr>
          <p:nvPr>
            <p:ph type="subTitle" idx="1"/>
          </p:nvPr>
        </p:nvSpPr>
        <p:spPr>
          <a:xfrm>
            <a:off x="857250" y="4802718"/>
            <a:ext cx="5143500" cy="2207683"/>
          </a:xfrm>
        </p:spPr>
        <p:txBody>
          <a:bodyPr/>
          <a:lstStyle>
            <a:lvl1pPr marL="0" indent="0" algn="ctr">
              <a:buNone/>
              <a:defRPr sz="1636"/>
            </a:lvl1pPr>
            <a:lvl2pPr marL="311733" indent="0" algn="ctr">
              <a:buNone/>
              <a:defRPr sz="1363"/>
            </a:lvl2pPr>
            <a:lvl3pPr marL="623466" indent="0" algn="ctr">
              <a:buNone/>
              <a:defRPr sz="1227"/>
            </a:lvl3pPr>
            <a:lvl4pPr marL="935198" indent="0" algn="ctr">
              <a:buNone/>
              <a:defRPr sz="1091"/>
            </a:lvl4pPr>
            <a:lvl5pPr marL="1246932" indent="0" algn="ctr">
              <a:buNone/>
              <a:defRPr sz="1091"/>
            </a:lvl5pPr>
            <a:lvl6pPr marL="1558664" indent="0" algn="ctr">
              <a:buNone/>
              <a:defRPr sz="1091"/>
            </a:lvl6pPr>
            <a:lvl7pPr marL="1870398" indent="0" algn="ctr">
              <a:buNone/>
              <a:defRPr sz="1091"/>
            </a:lvl7pPr>
            <a:lvl8pPr marL="2182130" indent="0" algn="ctr">
              <a:buNone/>
              <a:defRPr sz="1091"/>
            </a:lvl8pPr>
            <a:lvl9pPr marL="2493864" indent="0" algn="ctr">
              <a:buNone/>
              <a:defRPr sz="1091"/>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2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227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592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4091"/>
            </a:lvl1pPr>
          </a:lstStyle>
          <a:p>
            <a:r>
              <a:rPr lang="en-US"/>
              <a:t>Click to edit Master title style</a:t>
            </a:r>
          </a:p>
        </p:txBody>
      </p:sp>
      <p:sp>
        <p:nvSpPr>
          <p:cNvPr id="3" name="Text Placeholder 2"/>
          <p:cNvSpPr>
            <a:spLocks noGrp="1"/>
          </p:cNvSpPr>
          <p:nvPr>
            <p:ph type="body" idx="1"/>
          </p:nvPr>
        </p:nvSpPr>
        <p:spPr>
          <a:xfrm>
            <a:off x="467917" y="6119286"/>
            <a:ext cx="5915025" cy="2000249"/>
          </a:xfrm>
        </p:spPr>
        <p:txBody>
          <a:bodyPr/>
          <a:lstStyle>
            <a:lvl1pPr marL="0" indent="0">
              <a:buNone/>
              <a:defRPr sz="1636">
                <a:solidFill>
                  <a:schemeClr val="tx1"/>
                </a:solidFill>
              </a:defRPr>
            </a:lvl1pPr>
            <a:lvl2pPr marL="311733" indent="0">
              <a:buNone/>
              <a:defRPr sz="1363">
                <a:solidFill>
                  <a:schemeClr val="tx1">
                    <a:tint val="75000"/>
                  </a:schemeClr>
                </a:solidFill>
              </a:defRPr>
            </a:lvl2pPr>
            <a:lvl3pPr marL="623466" indent="0">
              <a:buNone/>
              <a:defRPr sz="1227">
                <a:solidFill>
                  <a:schemeClr val="tx1">
                    <a:tint val="75000"/>
                  </a:schemeClr>
                </a:solidFill>
              </a:defRPr>
            </a:lvl3pPr>
            <a:lvl4pPr marL="935198" indent="0">
              <a:buNone/>
              <a:defRPr sz="1091">
                <a:solidFill>
                  <a:schemeClr val="tx1">
                    <a:tint val="75000"/>
                  </a:schemeClr>
                </a:solidFill>
              </a:defRPr>
            </a:lvl4pPr>
            <a:lvl5pPr marL="1246932" indent="0">
              <a:buNone/>
              <a:defRPr sz="1091">
                <a:solidFill>
                  <a:schemeClr val="tx1">
                    <a:tint val="75000"/>
                  </a:schemeClr>
                </a:solidFill>
              </a:defRPr>
            </a:lvl5pPr>
            <a:lvl6pPr marL="1558664" indent="0">
              <a:buNone/>
              <a:defRPr sz="1091">
                <a:solidFill>
                  <a:schemeClr val="tx1">
                    <a:tint val="75000"/>
                  </a:schemeClr>
                </a:solidFill>
              </a:defRPr>
            </a:lvl6pPr>
            <a:lvl7pPr marL="1870398" indent="0">
              <a:buNone/>
              <a:defRPr sz="1091">
                <a:solidFill>
                  <a:schemeClr val="tx1">
                    <a:tint val="75000"/>
                  </a:schemeClr>
                </a:solidFill>
              </a:defRPr>
            </a:lvl7pPr>
            <a:lvl8pPr marL="2182130" indent="0">
              <a:buNone/>
              <a:defRPr sz="1091">
                <a:solidFill>
                  <a:schemeClr val="tx1">
                    <a:tint val="75000"/>
                  </a:schemeClr>
                </a:solidFill>
              </a:defRPr>
            </a:lvl8pPr>
            <a:lvl9pPr marL="2493864" indent="0">
              <a:buNone/>
              <a:defRPr sz="10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55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789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2" y="2241551"/>
            <a:ext cx="2901255" cy="1098549"/>
          </a:xfrm>
        </p:spPr>
        <p:txBody>
          <a:bodyPr anchor="b"/>
          <a:lstStyle>
            <a:lvl1pPr marL="0" indent="0">
              <a:buNone/>
              <a:defRPr sz="1636" b="1"/>
            </a:lvl1pPr>
            <a:lvl2pPr marL="311733" indent="0">
              <a:buNone/>
              <a:defRPr sz="1363" b="1"/>
            </a:lvl2pPr>
            <a:lvl3pPr marL="623466" indent="0">
              <a:buNone/>
              <a:defRPr sz="1227" b="1"/>
            </a:lvl3pPr>
            <a:lvl4pPr marL="935198" indent="0">
              <a:buNone/>
              <a:defRPr sz="1091" b="1"/>
            </a:lvl4pPr>
            <a:lvl5pPr marL="1246932" indent="0">
              <a:buNone/>
              <a:defRPr sz="1091" b="1"/>
            </a:lvl5pPr>
            <a:lvl6pPr marL="1558664" indent="0">
              <a:buNone/>
              <a:defRPr sz="1091" b="1"/>
            </a:lvl6pPr>
            <a:lvl7pPr marL="1870398" indent="0">
              <a:buNone/>
              <a:defRPr sz="1091" b="1"/>
            </a:lvl7pPr>
            <a:lvl8pPr marL="2182130" indent="0">
              <a:buNone/>
              <a:defRPr sz="1091" b="1"/>
            </a:lvl8pPr>
            <a:lvl9pPr marL="2493864" indent="0">
              <a:buNone/>
              <a:defRPr sz="1091" b="1"/>
            </a:lvl9pPr>
          </a:lstStyle>
          <a:p>
            <a:pPr lvl="0"/>
            <a:r>
              <a:rPr lang="en-US"/>
              <a:t>Click to edit Master text styles</a:t>
            </a:r>
          </a:p>
        </p:txBody>
      </p:sp>
      <p:sp>
        <p:nvSpPr>
          <p:cNvPr id="4" name="Content Placeholder 3"/>
          <p:cNvSpPr>
            <a:spLocks noGrp="1"/>
          </p:cNvSpPr>
          <p:nvPr>
            <p:ph sz="half" idx="2"/>
          </p:nvPr>
        </p:nvSpPr>
        <p:spPr>
          <a:xfrm>
            <a:off x="472382"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636" b="1"/>
            </a:lvl1pPr>
            <a:lvl2pPr marL="311733" indent="0">
              <a:buNone/>
              <a:defRPr sz="1363" b="1"/>
            </a:lvl2pPr>
            <a:lvl3pPr marL="623466" indent="0">
              <a:buNone/>
              <a:defRPr sz="1227" b="1"/>
            </a:lvl3pPr>
            <a:lvl4pPr marL="935198" indent="0">
              <a:buNone/>
              <a:defRPr sz="1091" b="1"/>
            </a:lvl4pPr>
            <a:lvl5pPr marL="1246932" indent="0">
              <a:buNone/>
              <a:defRPr sz="1091" b="1"/>
            </a:lvl5pPr>
            <a:lvl6pPr marL="1558664" indent="0">
              <a:buNone/>
              <a:defRPr sz="1091" b="1"/>
            </a:lvl6pPr>
            <a:lvl7pPr marL="1870398" indent="0">
              <a:buNone/>
              <a:defRPr sz="1091" b="1"/>
            </a:lvl7pPr>
            <a:lvl8pPr marL="2182130" indent="0">
              <a:buNone/>
              <a:defRPr sz="1091" b="1"/>
            </a:lvl8pPr>
            <a:lvl9pPr marL="2493864" indent="0">
              <a:buNone/>
              <a:defRPr sz="1091"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2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29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81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2182"/>
            </a:lvl1pPr>
          </a:lstStyle>
          <a:p>
            <a:r>
              <a:rPr lang="en-US"/>
              <a:t>Click to edit Master title style</a:t>
            </a:r>
          </a:p>
        </p:txBody>
      </p:sp>
      <p:sp>
        <p:nvSpPr>
          <p:cNvPr id="3" name="Content Placeholder 2"/>
          <p:cNvSpPr>
            <a:spLocks noGrp="1"/>
          </p:cNvSpPr>
          <p:nvPr>
            <p:ph idx="1"/>
          </p:nvPr>
        </p:nvSpPr>
        <p:spPr>
          <a:xfrm>
            <a:off x="2915543" y="1316570"/>
            <a:ext cx="3471863" cy="6498166"/>
          </a:xfrm>
        </p:spPr>
        <p:txBody>
          <a:bodyPr/>
          <a:lstStyle>
            <a:lvl1pPr>
              <a:defRPr sz="2182"/>
            </a:lvl1pPr>
            <a:lvl2pPr>
              <a:defRPr sz="1910"/>
            </a:lvl2pPr>
            <a:lvl3pPr>
              <a:defRPr sz="1636"/>
            </a:lvl3pPr>
            <a:lvl4pPr>
              <a:defRPr sz="1363"/>
            </a:lvl4pPr>
            <a:lvl5pPr>
              <a:defRPr sz="1363"/>
            </a:lvl5pPr>
            <a:lvl6pPr>
              <a:defRPr sz="1363"/>
            </a:lvl6pPr>
            <a:lvl7pPr>
              <a:defRPr sz="1363"/>
            </a:lvl7pPr>
            <a:lvl8pPr>
              <a:defRPr sz="1363"/>
            </a:lvl8pPr>
            <a:lvl9pPr>
              <a:defRPr sz="13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1"/>
            <a:ext cx="2211883" cy="5082117"/>
          </a:xfrm>
        </p:spPr>
        <p:txBody>
          <a:bodyPr/>
          <a:lstStyle>
            <a:lvl1pPr marL="0" indent="0">
              <a:buNone/>
              <a:defRPr sz="1091"/>
            </a:lvl1pPr>
            <a:lvl2pPr marL="311733" indent="0">
              <a:buNone/>
              <a:defRPr sz="955"/>
            </a:lvl2pPr>
            <a:lvl3pPr marL="623466" indent="0">
              <a:buNone/>
              <a:defRPr sz="818"/>
            </a:lvl3pPr>
            <a:lvl4pPr marL="935198" indent="0">
              <a:buNone/>
              <a:defRPr sz="682"/>
            </a:lvl4pPr>
            <a:lvl5pPr marL="1246932" indent="0">
              <a:buNone/>
              <a:defRPr sz="682"/>
            </a:lvl5pPr>
            <a:lvl6pPr marL="1558664" indent="0">
              <a:buNone/>
              <a:defRPr sz="682"/>
            </a:lvl6pPr>
            <a:lvl7pPr marL="1870398" indent="0">
              <a:buNone/>
              <a:defRPr sz="682"/>
            </a:lvl7pPr>
            <a:lvl8pPr marL="2182130" indent="0">
              <a:buNone/>
              <a:defRPr sz="682"/>
            </a:lvl8pPr>
            <a:lvl9pPr marL="2493864" indent="0">
              <a:buNone/>
              <a:defRPr sz="682"/>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46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2182"/>
            </a:lvl1pPr>
          </a:lstStyle>
          <a:p>
            <a:r>
              <a:rPr lang="en-US"/>
              <a:t>Click to edit Master title style</a:t>
            </a:r>
          </a:p>
        </p:txBody>
      </p:sp>
      <p:sp>
        <p:nvSpPr>
          <p:cNvPr id="3" name="Picture Placeholder 2"/>
          <p:cNvSpPr>
            <a:spLocks noGrp="1" noChangeAspect="1"/>
          </p:cNvSpPr>
          <p:nvPr>
            <p:ph type="pic" idx="1"/>
          </p:nvPr>
        </p:nvSpPr>
        <p:spPr>
          <a:xfrm>
            <a:off x="2915543" y="1316570"/>
            <a:ext cx="3471863" cy="6498166"/>
          </a:xfrm>
        </p:spPr>
        <p:txBody>
          <a:bodyPr anchor="t"/>
          <a:lstStyle>
            <a:lvl1pPr marL="0" indent="0">
              <a:buNone/>
              <a:defRPr sz="2182"/>
            </a:lvl1pPr>
            <a:lvl2pPr marL="311733" indent="0">
              <a:buNone/>
              <a:defRPr sz="1910"/>
            </a:lvl2pPr>
            <a:lvl3pPr marL="623466" indent="0">
              <a:buNone/>
              <a:defRPr sz="1636"/>
            </a:lvl3pPr>
            <a:lvl4pPr marL="935198" indent="0">
              <a:buNone/>
              <a:defRPr sz="1363"/>
            </a:lvl4pPr>
            <a:lvl5pPr marL="1246932" indent="0">
              <a:buNone/>
              <a:defRPr sz="1363"/>
            </a:lvl5pPr>
            <a:lvl6pPr marL="1558664" indent="0">
              <a:buNone/>
              <a:defRPr sz="1363"/>
            </a:lvl6pPr>
            <a:lvl7pPr marL="1870398" indent="0">
              <a:buNone/>
              <a:defRPr sz="1363"/>
            </a:lvl7pPr>
            <a:lvl8pPr marL="2182130" indent="0">
              <a:buNone/>
              <a:defRPr sz="1363"/>
            </a:lvl8pPr>
            <a:lvl9pPr marL="2493864" indent="0">
              <a:buNone/>
              <a:defRPr sz="1363"/>
            </a:lvl9pPr>
          </a:lstStyle>
          <a:p>
            <a:endParaRPr lang="en-US"/>
          </a:p>
        </p:txBody>
      </p:sp>
      <p:sp>
        <p:nvSpPr>
          <p:cNvPr id="4" name="Text Placeholder 3"/>
          <p:cNvSpPr>
            <a:spLocks noGrp="1"/>
          </p:cNvSpPr>
          <p:nvPr>
            <p:ph type="body" sz="half" idx="2"/>
          </p:nvPr>
        </p:nvSpPr>
        <p:spPr>
          <a:xfrm>
            <a:off x="472381" y="2743201"/>
            <a:ext cx="2211883" cy="5082117"/>
          </a:xfrm>
        </p:spPr>
        <p:txBody>
          <a:bodyPr/>
          <a:lstStyle>
            <a:lvl1pPr marL="0" indent="0">
              <a:buNone/>
              <a:defRPr sz="1091"/>
            </a:lvl1pPr>
            <a:lvl2pPr marL="311733" indent="0">
              <a:buNone/>
              <a:defRPr sz="955"/>
            </a:lvl2pPr>
            <a:lvl3pPr marL="623466" indent="0">
              <a:buNone/>
              <a:defRPr sz="818"/>
            </a:lvl3pPr>
            <a:lvl4pPr marL="935198" indent="0">
              <a:buNone/>
              <a:defRPr sz="682"/>
            </a:lvl4pPr>
            <a:lvl5pPr marL="1246932" indent="0">
              <a:buNone/>
              <a:defRPr sz="682"/>
            </a:lvl5pPr>
            <a:lvl6pPr marL="1558664" indent="0">
              <a:buNone/>
              <a:defRPr sz="682"/>
            </a:lvl6pPr>
            <a:lvl7pPr marL="1870398" indent="0">
              <a:buNone/>
              <a:defRPr sz="682"/>
            </a:lvl7pPr>
            <a:lvl8pPr marL="2182130" indent="0">
              <a:buNone/>
              <a:defRPr sz="682"/>
            </a:lvl8pPr>
            <a:lvl9pPr marL="2493864" indent="0">
              <a:buNone/>
              <a:defRPr sz="682"/>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5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4"/>
          </a:xfrm>
          <a:prstGeom prst="rect">
            <a:avLst/>
          </a:prstGeom>
        </p:spPr>
        <p:txBody>
          <a:bodyPr vert="horz" lIns="91440" tIns="45720" rIns="91440" bIns="45720" rtlCol="0" anchor="ctr"/>
          <a:lstStyle>
            <a:lvl1pPr algn="l">
              <a:defRPr sz="818">
                <a:solidFill>
                  <a:schemeClr val="tx1">
                    <a:tint val="75000"/>
                  </a:schemeClr>
                </a:solidFill>
              </a:defRPr>
            </a:lvl1pPr>
          </a:lstStyle>
          <a:p>
            <a:fld id="{C764DE79-268F-4C1A-8933-263129D2AF90}" type="datetimeFigureOut">
              <a:rPr lang="en-US" dirty="0"/>
              <a:t>3/18/2024</a:t>
            </a:fld>
            <a:endParaRPr lang="en-US"/>
          </a:p>
        </p:txBody>
      </p:sp>
      <p:sp>
        <p:nvSpPr>
          <p:cNvPr id="5" name="Footer Placeholder 4"/>
          <p:cNvSpPr>
            <a:spLocks noGrp="1"/>
          </p:cNvSpPr>
          <p:nvPr>
            <p:ph type="ftr" sz="quarter" idx="3"/>
          </p:nvPr>
        </p:nvSpPr>
        <p:spPr>
          <a:xfrm>
            <a:off x="2271713" y="8475136"/>
            <a:ext cx="2314575" cy="486834"/>
          </a:xfrm>
          <a:prstGeom prst="rect">
            <a:avLst/>
          </a:prstGeom>
        </p:spPr>
        <p:txBody>
          <a:bodyPr vert="horz" lIns="91440" tIns="45720" rIns="91440" bIns="45720" rtlCol="0" anchor="ctr"/>
          <a:lstStyle>
            <a:lvl1pPr algn="ctr">
              <a:defRPr sz="81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4"/>
          </a:xfrm>
          <a:prstGeom prst="rect">
            <a:avLst/>
          </a:prstGeom>
        </p:spPr>
        <p:txBody>
          <a:bodyPr vert="horz" lIns="91440" tIns="45720" rIns="91440" bIns="45720" rtlCol="0" anchor="ctr"/>
          <a:lstStyle>
            <a:lvl1pPr algn="r">
              <a:defRPr sz="818">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12415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06867" rtl="0" eaLnBrk="1" latinLnBrk="0" hangingPunct="1">
        <a:lnSpc>
          <a:spcPct val="90000"/>
        </a:lnSpc>
        <a:spcBef>
          <a:spcPct val="0"/>
        </a:spcBef>
        <a:buNone/>
        <a:defRPr sz="3883" kern="1200">
          <a:solidFill>
            <a:schemeClr val="tx1"/>
          </a:solidFill>
          <a:latin typeface="+mj-lt"/>
          <a:ea typeface="+mj-ea"/>
          <a:cs typeface="+mj-cs"/>
        </a:defRPr>
      </a:lvl1pPr>
    </p:titleStyle>
    <p:bodyStyle>
      <a:lvl1pPr marL="201717" indent="-201717" algn="l" defTabSz="806867" rtl="0" eaLnBrk="1" latinLnBrk="0" hangingPunct="1">
        <a:lnSpc>
          <a:spcPct val="90000"/>
        </a:lnSpc>
        <a:spcBef>
          <a:spcPts val="882"/>
        </a:spcBef>
        <a:buFont typeface="Arial" panose="020B0604020202020204" pitchFamily="34" charset="0"/>
        <a:buChar char="•"/>
        <a:defRPr sz="2471" kern="1200">
          <a:solidFill>
            <a:schemeClr val="tx1"/>
          </a:solidFill>
          <a:latin typeface="+mn-lt"/>
          <a:ea typeface="+mn-ea"/>
          <a:cs typeface="+mn-cs"/>
        </a:defRPr>
      </a:lvl1pPr>
      <a:lvl2pPr marL="605150" indent="-201717" algn="l" defTabSz="806867" rtl="0" eaLnBrk="1" latinLnBrk="0" hangingPunct="1">
        <a:lnSpc>
          <a:spcPct val="90000"/>
        </a:lnSpc>
        <a:spcBef>
          <a:spcPts val="441"/>
        </a:spcBef>
        <a:buFont typeface="Arial" panose="020B0604020202020204" pitchFamily="34" charset="0"/>
        <a:buChar char="•"/>
        <a:defRPr sz="2118" kern="1200">
          <a:solidFill>
            <a:schemeClr val="tx1"/>
          </a:solidFill>
          <a:latin typeface="+mn-lt"/>
          <a:ea typeface="+mn-ea"/>
          <a:cs typeface="+mn-cs"/>
        </a:defRPr>
      </a:lvl2pPr>
      <a:lvl3pPr marL="1008583" indent="-201717" algn="l" defTabSz="806867" rtl="0" eaLnBrk="1" latinLnBrk="0" hangingPunct="1">
        <a:lnSpc>
          <a:spcPct val="90000"/>
        </a:lnSpc>
        <a:spcBef>
          <a:spcPts val="441"/>
        </a:spcBef>
        <a:buFont typeface="Arial" panose="020B0604020202020204" pitchFamily="34" charset="0"/>
        <a:buChar char="•"/>
        <a:defRPr sz="1765" kern="1200">
          <a:solidFill>
            <a:schemeClr val="tx1"/>
          </a:solidFill>
          <a:latin typeface="+mn-lt"/>
          <a:ea typeface="+mn-ea"/>
          <a:cs typeface="+mn-cs"/>
        </a:defRPr>
      </a:lvl3pPr>
      <a:lvl4pPr marL="14120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4pPr>
      <a:lvl5pPr marL="18154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https://www.aphasia.ca/participic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hyperlink" Target="https://www.aphasia.ca/participic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hyperlink" Target="https://www.aphasia.ca/participics" TargetMode="External"/><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hyperlink" Target="https://www.aphasia.ca/participics"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png"/><Relationship Id="rId9" Type="http://schemas.openxmlformats.org/officeDocument/2006/relationships/image" Target="../media/image60.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1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hyperlink" Target="https://www.aphasia.ca/participic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hyperlink" Target="https://www.aphasia.ca/participics"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aphasia.ca/participic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2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hyperlink" Target="https://www.aphasia.ca/participics" TargetMode="External"/><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aphasia.ca/participics"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png"/><Relationship Id="rId7" Type="http://schemas.openxmlformats.org/officeDocument/2006/relationships/hyperlink" Target="https://www.aphasia.ca/participics"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hyperlink" Target="https://www.aphasia.ca/participics"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8.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aphasia.ca/participics" TargetMode="External"/><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3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https://www.aphasia.ca/participic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hyperlink" Target="https://www.aphasia.ca/participics"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hyperlink" Target="https://www.aphasia.ca/participics" TargetMode="External"/><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hyperlink" Target="https://www.aphasia.ca/participics"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png"/><Relationship Id="rId9"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4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hyperlink" Target="https://www.aphasia.ca/participic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hyperlink" Target="https://www.aphasia.ca/participics"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aphasia.ca/participic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5.xml.rels><?xml version="1.0" encoding="UTF-8" standalone="yes"?>
<Relationships xmlns="http://schemas.openxmlformats.org/package/2006/relationships"><Relationship Id="rId8" Type="http://schemas.openxmlformats.org/officeDocument/2006/relationships/hyperlink" Target="https://www.aphasia.ca/participics" TargetMode="External"/><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aphasia.ca/participics"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png"/><Relationship Id="rId7" Type="http://schemas.openxmlformats.org/officeDocument/2006/relationships/hyperlink" Target="https://www.aphasia.ca/participics"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aphasia.ca/participics" TargetMode="External"/><Relationship Id="rId5" Type="http://schemas.openxmlformats.org/officeDocument/2006/relationships/image" Target="../media/image22.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aphasia.ca/participics" TargetMode="Externa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lack and white logo&#10;&#10;Description automatically generated">
            <a:extLst>
              <a:ext uri="{FF2B5EF4-FFF2-40B4-BE49-F238E27FC236}">
                <a16:creationId xmlns:a16="http://schemas.microsoft.com/office/drawing/2014/main" id="{2C98D348-25B6-0EC6-7609-11E47CD61B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3588" y="929191"/>
            <a:ext cx="2311049" cy="556250"/>
          </a:xfrm>
          <a:prstGeom prst="rect">
            <a:avLst/>
          </a:prstGeom>
        </p:spPr>
      </p:pic>
      <p:pic>
        <p:nvPicPr>
          <p:cNvPr id="11" name="Content Placeholder 10" descr="A red background with white text&#10;&#10;Description automatically generated">
            <a:extLst>
              <a:ext uri="{FF2B5EF4-FFF2-40B4-BE49-F238E27FC236}">
                <a16:creationId xmlns:a16="http://schemas.microsoft.com/office/drawing/2014/main" id="{98A2A019-BE29-0455-AEE3-1A9A685D24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36" y="0"/>
            <a:ext cx="7017296" cy="9143999"/>
          </a:xfrm>
        </p:spPr>
      </p:pic>
      <p:sp>
        <p:nvSpPr>
          <p:cNvPr id="13" name="TextBox 12">
            <a:extLst>
              <a:ext uri="{FF2B5EF4-FFF2-40B4-BE49-F238E27FC236}">
                <a16:creationId xmlns:a16="http://schemas.microsoft.com/office/drawing/2014/main" id="{A6870008-57C8-BB3B-5799-F1ACEC7D06B7}"/>
              </a:ext>
            </a:extLst>
          </p:cNvPr>
          <p:cNvSpPr txBox="1"/>
          <p:nvPr/>
        </p:nvSpPr>
        <p:spPr>
          <a:xfrm>
            <a:off x="0" y="3594357"/>
            <a:ext cx="6858000" cy="2607049"/>
          </a:xfrm>
          <a:prstGeom prst="rect">
            <a:avLst/>
          </a:prstGeom>
          <a:noFill/>
        </p:spPr>
        <p:txBody>
          <a:bodyPr wrap="square" rtlCol="0">
            <a:spAutoFit/>
          </a:bodyPr>
          <a:ls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a:lstStyle>
          <a:p>
            <a:pPr algn="ctr"/>
            <a:r>
              <a:rPr lang="en-CA" sz="4765" dirty="0">
                <a:solidFill>
                  <a:schemeClr val="bg1"/>
                </a:solidFill>
                <a:latin typeface="Open Sans" panose="020B0606030504020204" pitchFamily="34" charset="0"/>
                <a:ea typeface="Open Sans" panose="020B0606030504020204" pitchFamily="34" charset="0"/>
                <a:cs typeface="Open Sans" panose="020B0606030504020204" pitchFamily="34" charset="0"/>
              </a:rPr>
              <a:t>Interdisciplinary Team Therapy Goals</a:t>
            </a:r>
          </a:p>
          <a:p>
            <a:pPr algn="ctr"/>
            <a:endParaRPr lang="en-CA" sz="353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765" dirty="0">
                <a:solidFill>
                  <a:schemeClr val="bg1"/>
                </a:solidFill>
                <a:latin typeface="Open Sans" panose="020B0606030504020204" pitchFamily="34" charset="0"/>
                <a:ea typeface="Open Sans" panose="020B0606030504020204" pitchFamily="34" charset="0"/>
                <a:cs typeface="Open Sans" panose="020B0606030504020204" pitchFamily="34" charset="0"/>
              </a:rPr>
              <a:t>Aphasia-friendly toolkit March 2024 </a:t>
            </a:r>
          </a:p>
          <a:p>
            <a:endParaRPr lang="en-CA" sz="1425" dirty="0"/>
          </a:p>
        </p:txBody>
      </p:sp>
      <p:sp>
        <p:nvSpPr>
          <p:cNvPr id="14" name="TextBox 13">
            <a:extLst>
              <a:ext uri="{FF2B5EF4-FFF2-40B4-BE49-F238E27FC236}">
                <a16:creationId xmlns:a16="http://schemas.microsoft.com/office/drawing/2014/main" id="{B8F0E10C-0B93-8AC6-6AA6-4A72A1327D2A}"/>
              </a:ext>
            </a:extLst>
          </p:cNvPr>
          <p:cNvSpPr txBox="1"/>
          <p:nvPr/>
        </p:nvSpPr>
        <p:spPr>
          <a:xfrm>
            <a:off x="592512" y="6857433"/>
            <a:ext cx="5572125" cy="1602249"/>
          </a:xfrm>
          <a:prstGeom prst="rect">
            <a:avLst/>
          </a:prstGeom>
          <a:noFill/>
        </p:spPr>
        <p:txBody>
          <a:bodyPr wrap="square" rtlCol="0">
            <a:spAutoFit/>
          </a:bodyPr>
          <a:ls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235" b="0" i="1" u="none" strike="noStrike" kern="1200" cap="none" spc="0" normalizeH="0" baseline="0" noProof="0" dirty="0">
                <a:ln>
                  <a:noFill/>
                </a:ln>
                <a:solidFill>
                  <a:prstClr val="white"/>
                </a:solidFill>
                <a:effectLst/>
                <a:uLnTx/>
                <a:uFillTx/>
                <a:latin typeface="Open Sans"/>
                <a:ea typeface="Open Sans"/>
                <a:cs typeface="Open Sans"/>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endParaRPr kumimoji="0" lang="en-US" sz="1235" b="0" i="0" u="none" strike="noStrike" kern="1200" cap="none" spc="0" normalizeH="0" baseline="0" noProof="0" dirty="0">
              <a:ln>
                <a:noFill/>
              </a:ln>
              <a:solidFill>
                <a:prstClr val="white"/>
              </a:solidFill>
              <a:effectLst/>
              <a:uLnTx/>
              <a:uFillTx/>
              <a:latin typeface="Open Sans"/>
              <a:ea typeface="Open Sans"/>
              <a:cs typeface="Open Sans"/>
            </a:endParaRPr>
          </a:p>
        </p:txBody>
      </p:sp>
    </p:spTree>
    <p:extLst>
      <p:ext uri="{BB962C8B-B14F-4D97-AF65-F5344CB8AC3E}">
        <p14:creationId xmlns:p14="http://schemas.microsoft.com/office/powerpoint/2010/main" val="298921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Physical Difficulties</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p>
          <a:p>
            <a:pPr>
              <a:lnSpc>
                <a:spcPct val="150000"/>
              </a:lnSpc>
            </a:pPr>
            <a:r>
              <a:rPr lang="en-US" b="1" dirty="0">
                <a:latin typeface="Segoe UI"/>
                <a:ea typeface="+mn-lt"/>
                <a:cs typeface="Segoe UI"/>
              </a:rPr>
              <a:t>______________________________________________________</a:t>
            </a:r>
            <a:endParaRPr lang="en-US">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solidFill>
                  <a:srgbClr val="000000"/>
                </a:solidFill>
                <a:latin typeface="Century Gothic"/>
                <a:ea typeface="+mn-lt"/>
                <a:cs typeface="Calibri"/>
              </a:rPr>
              <a:t>Cognition Difficulties</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p>
          <a:p>
            <a:pPr>
              <a:lnSpc>
                <a:spcPct val="150000"/>
              </a:lnSpc>
            </a:pPr>
            <a:r>
              <a:rPr lang="en-US" b="1" dirty="0">
                <a:latin typeface="Segoe UI"/>
                <a:ea typeface="+mn-lt"/>
                <a:cs typeface="Segoe UI"/>
              </a:rPr>
              <a:t>______________________________________________________</a:t>
            </a:r>
            <a:endParaRPr lang="en-US"/>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Perception Difficulties</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dirty="0">
                <a:solidFill>
                  <a:srgbClr val="000000"/>
                </a:solidFill>
                <a:latin typeface="Century Gothic"/>
                <a:cs typeface="Segoe UI"/>
              </a:rPr>
              <a:t>Sensation Difficulties</a:t>
            </a:r>
          </a:p>
          <a:p>
            <a:pPr>
              <a:lnSpc>
                <a:spcPct val="150000"/>
              </a:lnSpc>
            </a:pPr>
            <a:r>
              <a:rPr lang="en-US" b="1" dirty="0">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22" name="Picture 12">
            <a:extLst>
              <a:ext uri="{FF2B5EF4-FFF2-40B4-BE49-F238E27FC236}">
                <a16:creationId xmlns:a16="http://schemas.microsoft.com/office/drawing/2014/main" id="{4D42464B-2E76-1488-DC5A-97CFE8D656E8}"/>
              </a:ext>
            </a:extLst>
          </p:cNvPr>
          <p:cNvPicPr>
            <a:picLocks noChangeAspect="1"/>
          </p:cNvPicPr>
          <p:nvPr/>
        </p:nvPicPr>
        <p:blipFill>
          <a:blip r:embed="rId3"/>
          <a:stretch>
            <a:fillRect/>
          </a:stretch>
        </p:blipFill>
        <p:spPr>
          <a:xfrm flipH="1">
            <a:off x="370863" y="6162644"/>
            <a:ext cx="835018" cy="831011"/>
          </a:xfrm>
          <a:prstGeom prst="rect">
            <a:avLst/>
          </a:prstGeom>
        </p:spPr>
      </p:pic>
      <p:pic>
        <p:nvPicPr>
          <p:cNvPr id="25" name="Picture 15">
            <a:extLst>
              <a:ext uri="{FF2B5EF4-FFF2-40B4-BE49-F238E27FC236}">
                <a16:creationId xmlns:a16="http://schemas.microsoft.com/office/drawing/2014/main" id="{7631C52F-8EA3-6162-0F25-CFD1239EA22E}"/>
              </a:ext>
            </a:extLst>
          </p:cNvPr>
          <p:cNvPicPr>
            <a:picLocks noChangeAspect="1"/>
          </p:cNvPicPr>
          <p:nvPr/>
        </p:nvPicPr>
        <p:blipFill>
          <a:blip r:embed="rId4"/>
          <a:stretch>
            <a:fillRect/>
          </a:stretch>
        </p:blipFill>
        <p:spPr>
          <a:xfrm flipH="1">
            <a:off x="275439" y="3398375"/>
            <a:ext cx="958645" cy="917699"/>
          </a:xfrm>
          <a:prstGeom prst="rect">
            <a:avLst/>
          </a:prstGeom>
        </p:spPr>
      </p:pic>
      <p:pic>
        <p:nvPicPr>
          <p:cNvPr id="27" name="Picture 16">
            <a:extLst>
              <a:ext uri="{FF2B5EF4-FFF2-40B4-BE49-F238E27FC236}">
                <a16:creationId xmlns:a16="http://schemas.microsoft.com/office/drawing/2014/main" id="{F4F010AE-93D3-43BA-BEA0-C88754197259}"/>
              </a:ext>
            </a:extLst>
          </p:cNvPr>
          <p:cNvPicPr>
            <a:picLocks noChangeAspect="1"/>
          </p:cNvPicPr>
          <p:nvPr/>
        </p:nvPicPr>
        <p:blipFill>
          <a:blip r:embed="rId5"/>
          <a:stretch>
            <a:fillRect/>
          </a:stretch>
        </p:blipFill>
        <p:spPr>
          <a:xfrm>
            <a:off x="194872" y="1844431"/>
            <a:ext cx="1002220" cy="1002221"/>
          </a:xfrm>
          <a:prstGeom prst="rect">
            <a:avLst/>
          </a:prstGeom>
        </p:spPr>
      </p:pic>
      <p:pic>
        <p:nvPicPr>
          <p:cNvPr id="30" name="Picture 18">
            <a:extLst>
              <a:ext uri="{FF2B5EF4-FFF2-40B4-BE49-F238E27FC236}">
                <a16:creationId xmlns:a16="http://schemas.microsoft.com/office/drawing/2014/main" id="{BABC2EF5-6317-3B47-BD72-7307523C0E9B}"/>
              </a:ext>
            </a:extLst>
          </p:cNvPr>
          <p:cNvPicPr>
            <a:picLocks noChangeAspect="1"/>
          </p:cNvPicPr>
          <p:nvPr/>
        </p:nvPicPr>
        <p:blipFill>
          <a:blip r:embed="rId6"/>
          <a:stretch>
            <a:fillRect/>
          </a:stretch>
        </p:blipFill>
        <p:spPr>
          <a:xfrm>
            <a:off x="376001" y="7920163"/>
            <a:ext cx="1137676" cy="1125583"/>
          </a:xfrm>
          <a:prstGeom prst="rect">
            <a:avLst/>
          </a:prstGeom>
        </p:spPr>
      </p:pic>
      <p:pic>
        <p:nvPicPr>
          <p:cNvPr id="32" name="Picture 19">
            <a:extLst>
              <a:ext uri="{FF2B5EF4-FFF2-40B4-BE49-F238E27FC236}">
                <a16:creationId xmlns:a16="http://schemas.microsoft.com/office/drawing/2014/main" id="{93DD1940-B82A-50A2-008D-D29B28D2B9EC}"/>
              </a:ext>
            </a:extLst>
          </p:cNvPr>
          <p:cNvPicPr>
            <a:picLocks noChangeAspect="1"/>
          </p:cNvPicPr>
          <p:nvPr/>
        </p:nvPicPr>
        <p:blipFill rotWithShape="1">
          <a:blip r:embed="rId7"/>
          <a:srcRect r="-741" b="9123"/>
          <a:stretch/>
        </p:blipFill>
        <p:spPr>
          <a:xfrm>
            <a:off x="309450" y="5378303"/>
            <a:ext cx="832577" cy="846315"/>
          </a:xfrm>
          <a:prstGeom prst="rect">
            <a:avLst/>
          </a:prstGeom>
        </p:spPr>
      </p:pic>
      <p:pic>
        <p:nvPicPr>
          <p:cNvPr id="34" name="Picture 33">
            <a:extLst>
              <a:ext uri="{FF2B5EF4-FFF2-40B4-BE49-F238E27FC236}">
                <a16:creationId xmlns:a16="http://schemas.microsoft.com/office/drawing/2014/main" id="{44F6CBF6-8594-EF45-94C6-D92A12B949C0}"/>
              </a:ext>
            </a:extLst>
          </p:cNvPr>
          <p:cNvPicPr>
            <a:picLocks noChangeAspect="1"/>
          </p:cNvPicPr>
          <p:nvPr/>
        </p:nvPicPr>
        <p:blipFill>
          <a:blip r:embed="rId8"/>
          <a:stretch>
            <a:fillRect/>
          </a:stretch>
        </p:blipFill>
        <p:spPr>
          <a:xfrm flipH="1">
            <a:off x="438820" y="1360309"/>
            <a:ext cx="625245" cy="649437"/>
          </a:xfrm>
          <a:prstGeom prst="rect">
            <a:avLst/>
          </a:prstGeom>
        </p:spPr>
      </p:pic>
      <p:pic>
        <p:nvPicPr>
          <p:cNvPr id="38" name="Picture 26" descr="A black background with a black square&#10;&#10;Description automatically generated">
            <a:extLst>
              <a:ext uri="{FF2B5EF4-FFF2-40B4-BE49-F238E27FC236}">
                <a16:creationId xmlns:a16="http://schemas.microsoft.com/office/drawing/2014/main" id="{37FD99BD-E938-3A3E-205D-687377A5EE03}"/>
              </a:ext>
            </a:extLst>
          </p:cNvPr>
          <p:cNvPicPr>
            <a:picLocks noChangeAspect="1"/>
          </p:cNvPicPr>
          <p:nvPr/>
        </p:nvPicPr>
        <p:blipFill>
          <a:blip r:embed="rId9"/>
          <a:stretch>
            <a:fillRect/>
          </a:stretch>
        </p:blipFill>
        <p:spPr>
          <a:xfrm>
            <a:off x="39484" y="7371618"/>
            <a:ext cx="990520" cy="843366"/>
          </a:xfrm>
          <a:prstGeom prst="rect">
            <a:avLst/>
          </a:prstGeom>
        </p:spPr>
      </p:pic>
      <p:sp>
        <p:nvSpPr>
          <p:cNvPr id="6" name="TextBox 23">
            <a:extLst>
              <a:ext uri="{FF2B5EF4-FFF2-40B4-BE49-F238E27FC236}">
                <a16:creationId xmlns:a16="http://schemas.microsoft.com/office/drawing/2014/main" id="{16266C23-B514-3317-6CD6-8635ACCCA72B}"/>
              </a:ext>
            </a:extLst>
          </p:cNvPr>
          <p:cNvSpPr txBox="1"/>
          <p:nvPr/>
        </p:nvSpPr>
        <p:spPr>
          <a:xfrm>
            <a:off x="1443616" y="126075"/>
            <a:ext cx="415549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Occupational </a:t>
            </a:r>
            <a:r>
              <a:rPr lang="en-CA" sz="2800">
                <a:latin typeface="Century Gothic"/>
              </a:rPr>
              <a:t>Therapy </a:t>
            </a:r>
            <a:endParaRPr lang="en-CA" sz="2800" b="1">
              <a:latin typeface="Century Gothic"/>
            </a:endParaRPr>
          </a:p>
        </p:txBody>
      </p:sp>
    </p:spTree>
    <p:extLst>
      <p:ext uri="{BB962C8B-B14F-4D97-AF65-F5344CB8AC3E}">
        <p14:creationId xmlns:p14="http://schemas.microsoft.com/office/powerpoint/2010/main" val="14305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a:latin typeface="Century Gothic"/>
                <a:cs typeface="Calibri"/>
              </a:rPr>
              <a:t>Bathing</a:t>
            </a:r>
          </a:p>
          <a:p>
            <a:pPr>
              <a:lnSpc>
                <a:spcPct val="150000"/>
              </a:lnSpc>
            </a:pPr>
            <a:r>
              <a:rPr lang="en-US" b="1">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a:latin typeface="Segoe UI"/>
                <a:ea typeface="+mn-lt"/>
                <a:cs typeface="Segoe UI"/>
              </a:rPr>
              <a:t>______________________________________________________</a:t>
            </a:r>
            <a:endParaRPr lang="en-US"/>
          </a:p>
          <a:p>
            <a:pPr>
              <a:lnSpc>
                <a:spcPct val="150000"/>
              </a:lnSpc>
            </a:pPr>
            <a:r>
              <a:rPr lang="en-US" b="1">
                <a:latin typeface="Segoe UI"/>
                <a:ea typeface="+mn-lt"/>
                <a:cs typeface="Segoe UI"/>
              </a:rPr>
              <a:t>______________________________________________________</a:t>
            </a:r>
            <a:endParaRPr lang="en-US">
              <a:cs typeface="Calibri" panose="020F0502020204030204"/>
            </a:endParaRPr>
          </a:p>
          <a:p>
            <a:pPr>
              <a:lnSpc>
                <a:spcPct val="150000"/>
              </a:lnSpc>
            </a:pPr>
            <a:endParaRPr lang="en-US" b="1">
              <a:latin typeface="Segoe UI"/>
              <a:ea typeface="+mn-lt"/>
              <a:cs typeface="Segoe UI"/>
            </a:endParaRPr>
          </a:p>
          <a:p>
            <a:pPr>
              <a:lnSpc>
                <a:spcPct val="150000"/>
              </a:lnSpc>
            </a:pPr>
            <a:r>
              <a:rPr lang="en-US" b="1">
                <a:latin typeface="Century Gothic"/>
                <a:ea typeface="+mn-lt"/>
                <a:cs typeface="+mn-lt"/>
              </a:rPr>
              <a:t>Grooming</a:t>
            </a:r>
            <a:endParaRPr lang="en-US">
              <a:solidFill>
                <a:srgbClr val="808080"/>
              </a:solidFill>
              <a:latin typeface="Segoe UI"/>
              <a:ea typeface="+mn-lt"/>
              <a:cs typeface="Segoe UI"/>
            </a:endParaRPr>
          </a:p>
          <a:p>
            <a:pPr>
              <a:lnSpc>
                <a:spcPct val="150000"/>
              </a:lnSpc>
            </a:pPr>
            <a:r>
              <a:rPr lang="en-US" b="1">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a:latin typeface="Segoe UI"/>
                <a:ea typeface="+mn-lt"/>
                <a:cs typeface="Segoe UI"/>
              </a:rPr>
              <a:t>______________________________________________________</a:t>
            </a:r>
            <a:endParaRPr lang="en-US"/>
          </a:p>
          <a:p>
            <a:pPr>
              <a:lnSpc>
                <a:spcPct val="150000"/>
              </a:lnSpc>
            </a:pPr>
            <a:r>
              <a:rPr lang="en-US" b="1">
                <a:latin typeface="Segoe UI"/>
                <a:ea typeface="+mn-lt"/>
                <a:cs typeface="Segoe UI"/>
              </a:rPr>
              <a:t>______________________________________________________</a:t>
            </a:r>
            <a:endParaRPr lang="en-US"/>
          </a:p>
          <a:p>
            <a:pPr>
              <a:lnSpc>
                <a:spcPct val="150000"/>
              </a:lnSpc>
            </a:pPr>
            <a:endParaRPr lang="en-US" b="1">
              <a:latin typeface="Segoe UI"/>
              <a:ea typeface="+mn-lt"/>
              <a:cs typeface="Segoe UI"/>
            </a:endParaRPr>
          </a:p>
          <a:p>
            <a:pPr>
              <a:lnSpc>
                <a:spcPct val="150000"/>
              </a:lnSpc>
            </a:pPr>
            <a:r>
              <a:rPr lang="en-US" b="1">
                <a:latin typeface="Century Gothic"/>
                <a:ea typeface="+mn-lt"/>
                <a:cs typeface="+mn-lt"/>
              </a:rPr>
              <a:t>Dressing Upper Body </a:t>
            </a:r>
          </a:p>
          <a:p>
            <a:pPr>
              <a:lnSpc>
                <a:spcPct val="150000"/>
              </a:lnSpc>
            </a:pPr>
            <a:r>
              <a:rPr lang="en-US" b="1">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a:latin typeface="Segoe UI"/>
                <a:ea typeface="+mn-lt"/>
                <a:cs typeface="Segoe UI"/>
              </a:rPr>
              <a:t>______________________________________________________</a:t>
            </a:r>
            <a:endParaRPr lang="en-US" b="1">
              <a:latin typeface="Century Gothic"/>
              <a:ea typeface="+mn-lt"/>
              <a:cs typeface="Calibri"/>
            </a:endParaRPr>
          </a:p>
          <a:p>
            <a:pPr>
              <a:lnSpc>
                <a:spcPct val="150000"/>
              </a:lnSpc>
            </a:pPr>
            <a:r>
              <a:rPr lang="en-US" b="1">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a:solidFill>
                  <a:srgbClr val="000000"/>
                </a:solidFill>
                <a:latin typeface="Century Gothic"/>
                <a:cs typeface="Segoe UI"/>
              </a:rPr>
              <a:t>Dressing Lower Body</a:t>
            </a:r>
          </a:p>
          <a:p>
            <a:pPr>
              <a:lnSpc>
                <a:spcPct val="150000"/>
              </a:lnSpc>
            </a:pPr>
            <a:r>
              <a:rPr lang="en-US" b="1">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a:latin typeface="Segoe UI"/>
                <a:cs typeface="Segoe UI"/>
              </a:rPr>
              <a:t>______________________________________________________</a:t>
            </a:r>
            <a:endParaRPr lang="en-US">
              <a:cs typeface="Calibri"/>
            </a:endParaRPr>
          </a:p>
        </p:txBody>
      </p:sp>
      <p:pic>
        <p:nvPicPr>
          <p:cNvPr id="8" name="Picture 28">
            <a:extLst>
              <a:ext uri="{FF2B5EF4-FFF2-40B4-BE49-F238E27FC236}">
                <a16:creationId xmlns:a16="http://schemas.microsoft.com/office/drawing/2014/main" id="{5D7BFD8F-FDF6-8048-144A-26364EBD0F9B}"/>
              </a:ext>
            </a:extLst>
          </p:cNvPr>
          <p:cNvPicPr>
            <a:picLocks noChangeAspect="1"/>
          </p:cNvPicPr>
          <p:nvPr/>
        </p:nvPicPr>
        <p:blipFill>
          <a:blip r:embed="rId3"/>
          <a:stretch>
            <a:fillRect/>
          </a:stretch>
        </p:blipFill>
        <p:spPr>
          <a:xfrm>
            <a:off x="340860" y="7348132"/>
            <a:ext cx="916977" cy="806693"/>
          </a:xfrm>
          <a:prstGeom prst="rect">
            <a:avLst/>
          </a:prstGeom>
        </p:spPr>
      </p:pic>
      <p:pic>
        <p:nvPicPr>
          <p:cNvPr id="10" name="Picture 29">
            <a:extLst>
              <a:ext uri="{FF2B5EF4-FFF2-40B4-BE49-F238E27FC236}">
                <a16:creationId xmlns:a16="http://schemas.microsoft.com/office/drawing/2014/main" id="{C8B1BAAF-0CE0-6415-61D6-CE58C1976CEC}"/>
              </a:ext>
            </a:extLst>
          </p:cNvPr>
          <p:cNvPicPr>
            <a:picLocks noChangeAspect="1"/>
          </p:cNvPicPr>
          <p:nvPr/>
        </p:nvPicPr>
        <p:blipFill>
          <a:blip r:embed="rId4"/>
          <a:stretch>
            <a:fillRect/>
          </a:stretch>
        </p:blipFill>
        <p:spPr>
          <a:xfrm>
            <a:off x="303284" y="3317906"/>
            <a:ext cx="954044" cy="954110"/>
          </a:xfrm>
          <a:prstGeom prst="rect">
            <a:avLst/>
          </a:prstGeom>
        </p:spPr>
      </p:pic>
      <p:pic>
        <p:nvPicPr>
          <p:cNvPr id="19" name="Picture 29">
            <a:extLst>
              <a:ext uri="{FF2B5EF4-FFF2-40B4-BE49-F238E27FC236}">
                <a16:creationId xmlns:a16="http://schemas.microsoft.com/office/drawing/2014/main" id="{B0A62239-783E-8B2B-7736-FFCCD193E03B}"/>
              </a:ext>
            </a:extLst>
          </p:cNvPr>
          <p:cNvPicPr>
            <a:picLocks noChangeAspect="1"/>
          </p:cNvPicPr>
          <p:nvPr/>
        </p:nvPicPr>
        <p:blipFill>
          <a:blip r:embed="rId5"/>
          <a:stretch>
            <a:fillRect/>
          </a:stretch>
        </p:blipFill>
        <p:spPr>
          <a:xfrm>
            <a:off x="694929" y="4062232"/>
            <a:ext cx="747759" cy="735664"/>
          </a:xfrm>
          <a:prstGeom prst="rect">
            <a:avLst/>
          </a:prstGeom>
        </p:spPr>
      </p:pic>
      <p:pic>
        <p:nvPicPr>
          <p:cNvPr id="21" name="Picture 30">
            <a:extLst>
              <a:ext uri="{FF2B5EF4-FFF2-40B4-BE49-F238E27FC236}">
                <a16:creationId xmlns:a16="http://schemas.microsoft.com/office/drawing/2014/main" id="{F63CBB9E-1682-FDB9-A24D-6AA2F81343DC}"/>
              </a:ext>
            </a:extLst>
          </p:cNvPr>
          <p:cNvPicPr>
            <a:picLocks noChangeAspect="1"/>
          </p:cNvPicPr>
          <p:nvPr/>
        </p:nvPicPr>
        <p:blipFill>
          <a:blip r:embed="rId6"/>
          <a:stretch>
            <a:fillRect/>
          </a:stretch>
        </p:blipFill>
        <p:spPr>
          <a:xfrm>
            <a:off x="698551" y="1267412"/>
            <a:ext cx="882172" cy="833206"/>
          </a:xfrm>
          <a:prstGeom prst="rect">
            <a:avLst/>
          </a:prstGeom>
        </p:spPr>
      </p:pic>
      <p:pic>
        <p:nvPicPr>
          <p:cNvPr id="23" name="Picture 32">
            <a:extLst>
              <a:ext uri="{FF2B5EF4-FFF2-40B4-BE49-F238E27FC236}">
                <a16:creationId xmlns:a16="http://schemas.microsoft.com/office/drawing/2014/main" id="{90A2B372-23CA-90CD-456D-DC68450AB65E}"/>
              </a:ext>
            </a:extLst>
          </p:cNvPr>
          <p:cNvPicPr>
            <a:picLocks noChangeAspect="1"/>
          </p:cNvPicPr>
          <p:nvPr/>
        </p:nvPicPr>
        <p:blipFill>
          <a:blip r:embed="rId7"/>
          <a:stretch>
            <a:fillRect/>
          </a:stretch>
        </p:blipFill>
        <p:spPr>
          <a:xfrm>
            <a:off x="30386" y="1306258"/>
            <a:ext cx="760245" cy="760439"/>
          </a:xfrm>
          <a:prstGeom prst="rect">
            <a:avLst/>
          </a:prstGeom>
        </p:spPr>
      </p:pic>
      <p:sp>
        <p:nvSpPr>
          <p:cNvPr id="6" name="TextBox 23">
            <a:extLst>
              <a:ext uri="{FF2B5EF4-FFF2-40B4-BE49-F238E27FC236}">
                <a16:creationId xmlns:a16="http://schemas.microsoft.com/office/drawing/2014/main" id="{79177E4B-9EF6-12FC-DC19-5D3D6DE80D9B}"/>
              </a:ext>
            </a:extLst>
          </p:cNvPr>
          <p:cNvSpPr txBox="1"/>
          <p:nvPr/>
        </p:nvSpPr>
        <p:spPr>
          <a:xfrm>
            <a:off x="1443616" y="126075"/>
            <a:ext cx="415549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Occupational </a:t>
            </a:r>
            <a:r>
              <a:rPr lang="en-CA" sz="2800">
                <a:latin typeface="Century Gothic"/>
              </a:rPr>
              <a:t>Therapy </a:t>
            </a:r>
            <a:endParaRPr lang="en-CA" sz="2800" b="1">
              <a:latin typeface="Century Gothic"/>
            </a:endParaRPr>
          </a:p>
        </p:txBody>
      </p:sp>
      <p:pic>
        <p:nvPicPr>
          <p:cNvPr id="4" name="Picture 3">
            <a:extLst>
              <a:ext uri="{FF2B5EF4-FFF2-40B4-BE49-F238E27FC236}">
                <a16:creationId xmlns:a16="http://schemas.microsoft.com/office/drawing/2014/main" id="{392D9B7E-6243-74DC-F4DA-11110D06BCE3}"/>
              </a:ext>
            </a:extLst>
          </p:cNvPr>
          <p:cNvPicPr>
            <a:picLocks noChangeAspect="1"/>
          </p:cNvPicPr>
          <p:nvPr/>
        </p:nvPicPr>
        <p:blipFill rotWithShape="1">
          <a:blip r:embed="rId8"/>
          <a:srcRect l="-395" r="6549"/>
          <a:stretch/>
        </p:blipFill>
        <p:spPr>
          <a:xfrm>
            <a:off x="30804" y="5530645"/>
            <a:ext cx="1109852" cy="1364226"/>
          </a:xfrm>
          <a:prstGeom prst="rect">
            <a:avLst/>
          </a:prstGeom>
        </p:spPr>
      </p:pic>
      <p:sp>
        <p:nvSpPr>
          <p:cNvPr id="7" name="TextBox 6">
            <a:extLst>
              <a:ext uri="{FF2B5EF4-FFF2-40B4-BE49-F238E27FC236}">
                <a16:creationId xmlns:a16="http://schemas.microsoft.com/office/drawing/2014/main" id="{BD56BF8D-503A-FD76-A022-19EF645D2DDA}"/>
              </a:ext>
            </a:extLst>
          </p:cNvPr>
          <p:cNvSpPr txBox="1"/>
          <p:nvPr/>
        </p:nvSpPr>
        <p:spPr>
          <a:xfrm>
            <a:off x="0" y="8854139"/>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dirty="0">
                <a:solidFill>
                  <a:srgbClr val="272727"/>
                </a:solidFill>
                <a:latin typeface="-apple-system"/>
                <a:cs typeface="Segoe UI"/>
              </a:rPr>
              <a:t>Images used are from </a:t>
            </a:r>
            <a:r>
              <a:rPr lang="en-US" sz="600" i="1" dirty="0" err="1">
                <a:solidFill>
                  <a:srgbClr val="272727"/>
                </a:solidFill>
                <a:latin typeface="-apple-system"/>
                <a:cs typeface="Segoe UI"/>
              </a:rPr>
              <a:t>ParticiPics</a:t>
            </a:r>
            <a:r>
              <a:rPr lang="en-US" sz="600" i="1" dirty="0">
                <a:solidFill>
                  <a:srgbClr val="272727"/>
                </a:solidFill>
                <a:latin typeface="-apple-system"/>
                <a:cs typeface="Segoe UI"/>
              </a:rPr>
              <a:t> – a free, searchable database of pictographic images developed by the Aphasia Institute, </a:t>
            </a:r>
            <a:r>
              <a:rPr lang="en-US" sz="600" dirty="0">
                <a:latin typeface="-apple-system"/>
                <a:cs typeface="Segoe UI"/>
              </a:rPr>
              <a:t>​</a:t>
            </a:r>
            <a:r>
              <a:rPr lang="en-US" sz="600" i="1" u="sng" dirty="0">
                <a:solidFill>
                  <a:srgbClr val="0563C1"/>
                </a:solidFill>
                <a:latin typeface="-apple-system"/>
                <a:cs typeface="Segoe UI"/>
                <a:hlinkClick r:id="rId9"/>
              </a:rPr>
              <a:t>https://www.aphasia.ca/participics</a:t>
            </a:r>
            <a:endParaRPr lang="en-US" dirty="0"/>
          </a:p>
        </p:txBody>
      </p:sp>
    </p:spTree>
    <p:extLst>
      <p:ext uri="{BB962C8B-B14F-4D97-AF65-F5344CB8AC3E}">
        <p14:creationId xmlns:p14="http://schemas.microsoft.com/office/powerpoint/2010/main" val="55971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a:latin typeface="Century Gothic"/>
                <a:cs typeface="Calibri"/>
              </a:rPr>
              <a:t>Toileting</a:t>
            </a:r>
          </a:p>
          <a:p>
            <a:pPr>
              <a:lnSpc>
                <a:spcPct val="150000"/>
              </a:lnSpc>
            </a:pPr>
            <a:r>
              <a:rPr lang="en-US" b="1">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a:latin typeface="Segoe UI"/>
                <a:ea typeface="+mn-lt"/>
                <a:cs typeface="Segoe UI"/>
              </a:rPr>
              <a:t>______________________________________________________</a:t>
            </a:r>
            <a:endParaRPr lang="en-US"/>
          </a:p>
          <a:p>
            <a:pPr>
              <a:lnSpc>
                <a:spcPct val="150000"/>
              </a:lnSpc>
            </a:pPr>
            <a:r>
              <a:rPr lang="en-US" b="1">
                <a:latin typeface="Segoe UI"/>
                <a:ea typeface="+mn-lt"/>
                <a:cs typeface="Segoe UI"/>
              </a:rPr>
              <a:t>______________________________________________________</a:t>
            </a:r>
            <a:endParaRPr lang="en-US">
              <a:cs typeface="Calibri" panose="020F0502020204030204"/>
            </a:endParaRPr>
          </a:p>
          <a:p>
            <a:pPr>
              <a:lnSpc>
                <a:spcPct val="150000"/>
              </a:lnSpc>
            </a:pPr>
            <a:endParaRPr lang="en-US" b="1">
              <a:latin typeface="Segoe UI"/>
              <a:ea typeface="+mn-lt"/>
              <a:cs typeface="Segoe UI"/>
            </a:endParaRPr>
          </a:p>
          <a:p>
            <a:pPr>
              <a:lnSpc>
                <a:spcPct val="150000"/>
              </a:lnSpc>
            </a:pPr>
            <a:r>
              <a:rPr lang="en-US" b="1">
                <a:latin typeface="Century Gothic"/>
                <a:ea typeface="+mn-lt"/>
                <a:cs typeface="+mn-lt"/>
              </a:rPr>
              <a:t>Peri Care</a:t>
            </a:r>
            <a:endParaRPr lang="en-US">
              <a:solidFill>
                <a:srgbClr val="808080"/>
              </a:solidFill>
              <a:latin typeface="Segoe UI"/>
              <a:ea typeface="+mn-lt"/>
              <a:cs typeface="Segoe UI"/>
            </a:endParaRPr>
          </a:p>
          <a:p>
            <a:pPr>
              <a:lnSpc>
                <a:spcPct val="150000"/>
              </a:lnSpc>
            </a:pPr>
            <a:r>
              <a:rPr lang="en-US" b="1">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a:latin typeface="Segoe UI"/>
                <a:ea typeface="+mn-lt"/>
                <a:cs typeface="Segoe UI"/>
              </a:rPr>
              <a:t>______________________________________________________</a:t>
            </a:r>
            <a:endParaRPr lang="en-US"/>
          </a:p>
          <a:p>
            <a:pPr>
              <a:lnSpc>
                <a:spcPct val="150000"/>
              </a:lnSpc>
            </a:pPr>
            <a:r>
              <a:rPr lang="en-US" b="1">
                <a:latin typeface="Segoe UI"/>
                <a:ea typeface="+mn-lt"/>
                <a:cs typeface="Segoe UI"/>
              </a:rPr>
              <a:t>______________________________________________________</a:t>
            </a:r>
            <a:endParaRPr lang="en-US"/>
          </a:p>
          <a:p>
            <a:pPr>
              <a:lnSpc>
                <a:spcPct val="150000"/>
              </a:lnSpc>
            </a:pPr>
            <a:endParaRPr lang="en-US" b="1">
              <a:latin typeface="Segoe UI"/>
              <a:ea typeface="+mn-lt"/>
              <a:cs typeface="Segoe UI"/>
            </a:endParaRPr>
          </a:p>
          <a:p>
            <a:pPr>
              <a:lnSpc>
                <a:spcPct val="150000"/>
              </a:lnSpc>
            </a:pPr>
            <a:endParaRPr lang="en-US" b="1">
              <a:latin typeface="Century Gothic"/>
              <a:ea typeface="+mn-lt"/>
              <a:cs typeface="+mn-lt"/>
            </a:endParaRPr>
          </a:p>
          <a:p>
            <a:pPr>
              <a:lnSpc>
                <a:spcPct val="150000"/>
              </a:lnSpc>
            </a:pPr>
            <a:r>
              <a:rPr lang="en-US" b="1">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a:latin typeface="Segoe UI"/>
                <a:ea typeface="+mn-lt"/>
                <a:cs typeface="Segoe UI"/>
              </a:rPr>
              <a:t>______________________________________________________</a:t>
            </a:r>
            <a:endParaRPr lang="en-US" b="1">
              <a:latin typeface="Century Gothic"/>
              <a:ea typeface="+mn-lt"/>
              <a:cs typeface="Calibri"/>
            </a:endParaRPr>
          </a:p>
          <a:p>
            <a:pPr>
              <a:lnSpc>
                <a:spcPct val="150000"/>
              </a:lnSpc>
            </a:pPr>
            <a:r>
              <a:rPr lang="en-US" b="1">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endParaRPr lang="en-US" b="1">
              <a:solidFill>
                <a:srgbClr val="000000"/>
              </a:solidFill>
              <a:latin typeface="Century Gothic"/>
              <a:cs typeface="Segoe UI"/>
            </a:endParaRPr>
          </a:p>
          <a:p>
            <a:pPr>
              <a:lnSpc>
                <a:spcPct val="150000"/>
              </a:lnSpc>
            </a:pPr>
            <a:r>
              <a:rPr lang="en-US" b="1">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a:latin typeface="Segoe UI"/>
                <a:cs typeface="Segoe UI"/>
              </a:rPr>
              <a:t>______________________________________________________</a:t>
            </a:r>
            <a:endParaRPr lang="en-US">
              <a:cs typeface="Calibri"/>
            </a:endParaRPr>
          </a:p>
        </p:txBody>
      </p:sp>
      <p:sp>
        <p:nvSpPr>
          <p:cNvPr id="6" name="TextBox 23">
            <a:extLst>
              <a:ext uri="{FF2B5EF4-FFF2-40B4-BE49-F238E27FC236}">
                <a16:creationId xmlns:a16="http://schemas.microsoft.com/office/drawing/2014/main" id="{79177E4B-9EF6-12FC-DC19-5D3D6DE80D9B}"/>
              </a:ext>
            </a:extLst>
          </p:cNvPr>
          <p:cNvSpPr txBox="1"/>
          <p:nvPr/>
        </p:nvSpPr>
        <p:spPr>
          <a:xfrm>
            <a:off x="1443616" y="126075"/>
            <a:ext cx="415549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Occupational </a:t>
            </a:r>
            <a:r>
              <a:rPr lang="en-CA" sz="2800">
                <a:latin typeface="Century Gothic"/>
              </a:rPr>
              <a:t>Therapy </a:t>
            </a:r>
            <a:endParaRPr lang="en-CA" sz="2800" b="1">
              <a:latin typeface="Century Gothic"/>
            </a:endParaRPr>
          </a:p>
        </p:txBody>
      </p:sp>
      <p:pic>
        <p:nvPicPr>
          <p:cNvPr id="4" name="Picture 3" descr="A person standing next to a toilet&#10;&#10;Description automatically generated">
            <a:extLst>
              <a:ext uri="{FF2B5EF4-FFF2-40B4-BE49-F238E27FC236}">
                <a16:creationId xmlns:a16="http://schemas.microsoft.com/office/drawing/2014/main" id="{5A1E92AB-994F-11F4-B1C4-0B1260FFAFC9}"/>
              </a:ext>
            </a:extLst>
          </p:cNvPr>
          <p:cNvPicPr>
            <a:picLocks noChangeAspect="1"/>
          </p:cNvPicPr>
          <p:nvPr/>
        </p:nvPicPr>
        <p:blipFill rotWithShape="1">
          <a:blip r:embed="rId3"/>
          <a:srcRect l="-266" r="2857" b="847"/>
          <a:stretch/>
        </p:blipFill>
        <p:spPr>
          <a:xfrm>
            <a:off x="505" y="1567016"/>
            <a:ext cx="2178287" cy="1486714"/>
          </a:xfrm>
          <a:prstGeom prst="rect">
            <a:avLst/>
          </a:prstGeom>
        </p:spPr>
      </p:pic>
      <p:sp>
        <p:nvSpPr>
          <p:cNvPr id="7" name="TextBox 6">
            <a:extLst>
              <a:ext uri="{FF2B5EF4-FFF2-40B4-BE49-F238E27FC236}">
                <a16:creationId xmlns:a16="http://schemas.microsoft.com/office/drawing/2014/main" id="{5CF1DFF8-BFAA-D6D0-C3C8-44BBC5FD0B61}"/>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descr="A hand holding a toilet paper roll&#10;&#10;Description automatically generated">
            <a:extLst>
              <a:ext uri="{FF2B5EF4-FFF2-40B4-BE49-F238E27FC236}">
                <a16:creationId xmlns:a16="http://schemas.microsoft.com/office/drawing/2014/main" id="{C50CB613-317B-AB29-41F3-75EA60986901}"/>
              </a:ext>
            </a:extLst>
          </p:cNvPr>
          <p:cNvPicPr>
            <a:picLocks noChangeAspect="1"/>
          </p:cNvPicPr>
          <p:nvPr/>
        </p:nvPicPr>
        <p:blipFill rotWithShape="1">
          <a:blip r:embed="rId5"/>
          <a:srcRect r="-763" b="4505"/>
          <a:stretch/>
        </p:blipFill>
        <p:spPr>
          <a:xfrm>
            <a:off x="113840" y="3518104"/>
            <a:ext cx="1801584" cy="1437747"/>
          </a:xfrm>
          <a:prstGeom prst="rect">
            <a:avLst/>
          </a:prstGeom>
        </p:spPr>
      </p:pic>
    </p:spTree>
    <p:extLst>
      <p:ext uri="{BB962C8B-B14F-4D97-AF65-F5344CB8AC3E}">
        <p14:creationId xmlns:p14="http://schemas.microsoft.com/office/powerpoint/2010/main" val="1731531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1443616" y="126075"/>
            <a:ext cx="415549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Occupational </a:t>
            </a:r>
            <a:r>
              <a:rPr lang="en-CA" sz="2800">
                <a:latin typeface="Century Gothic"/>
              </a:rPr>
              <a:t>Therapy </a:t>
            </a:r>
            <a:endParaRPr lang="en-CA" sz="2800" b="1">
              <a:latin typeface="Century Gothic"/>
            </a:endParaRP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Driving</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p>
          <a:p>
            <a:pPr>
              <a:lnSpc>
                <a:spcPct val="150000"/>
              </a:lnSpc>
            </a:pPr>
            <a:r>
              <a:rPr lang="en-US" b="1" dirty="0">
                <a:latin typeface="Segoe UI"/>
                <a:ea typeface="+mn-lt"/>
                <a:cs typeface="Segoe UI"/>
              </a:rPr>
              <a:t>______________________________________________________</a:t>
            </a:r>
            <a:endParaRPr lang="en-US">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Managing Medications</a:t>
            </a:r>
            <a:endParaRPr lang="en-US" b="1">
              <a:solidFill>
                <a:srgbClr val="000000"/>
              </a:solidFill>
              <a:latin typeface="Century Gothic"/>
              <a:ea typeface="+mn-lt"/>
              <a:cs typeface="Calibri"/>
            </a:endParaRP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p>
          <a:p>
            <a:pPr>
              <a:lnSpc>
                <a:spcPct val="150000"/>
              </a:lnSpc>
            </a:pPr>
            <a:r>
              <a:rPr lang="en-US" b="1" dirty="0">
                <a:latin typeface="Segoe UI"/>
                <a:ea typeface="+mn-lt"/>
                <a:cs typeface="Segoe UI"/>
              </a:rPr>
              <a:t>______________________________________________________</a:t>
            </a:r>
            <a:endParaRPr lang="en-US"/>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Cooking</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dirty="0">
                <a:solidFill>
                  <a:srgbClr val="000000"/>
                </a:solidFill>
                <a:latin typeface="Century Gothic"/>
                <a:cs typeface="Segoe UI"/>
              </a:rPr>
              <a:t>Finances</a:t>
            </a:r>
          </a:p>
          <a:p>
            <a:pPr>
              <a:lnSpc>
                <a:spcPct val="150000"/>
              </a:lnSpc>
            </a:pPr>
            <a:r>
              <a:rPr lang="en-US" b="1" dirty="0">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25" name="Picture 23">
            <a:extLst>
              <a:ext uri="{FF2B5EF4-FFF2-40B4-BE49-F238E27FC236}">
                <a16:creationId xmlns:a16="http://schemas.microsoft.com/office/drawing/2014/main" id="{FC283EA7-AC92-7942-DE48-912D9B01B4DA}"/>
              </a:ext>
            </a:extLst>
          </p:cNvPr>
          <p:cNvPicPr>
            <a:picLocks noChangeAspect="1"/>
          </p:cNvPicPr>
          <p:nvPr/>
        </p:nvPicPr>
        <p:blipFill>
          <a:blip r:embed="rId3"/>
          <a:stretch>
            <a:fillRect/>
          </a:stretch>
        </p:blipFill>
        <p:spPr>
          <a:xfrm>
            <a:off x="173254" y="3500790"/>
            <a:ext cx="1096615" cy="1069401"/>
          </a:xfrm>
          <a:prstGeom prst="rect">
            <a:avLst/>
          </a:prstGeom>
        </p:spPr>
      </p:pic>
      <p:pic>
        <p:nvPicPr>
          <p:cNvPr id="30" name="Picture 19">
            <a:extLst>
              <a:ext uri="{FF2B5EF4-FFF2-40B4-BE49-F238E27FC236}">
                <a16:creationId xmlns:a16="http://schemas.microsoft.com/office/drawing/2014/main" id="{D0E375B5-3883-CE04-3886-8E3EBE84D3AB}"/>
              </a:ext>
            </a:extLst>
          </p:cNvPr>
          <p:cNvPicPr>
            <a:picLocks noChangeAspect="1"/>
          </p:cNvPicPr>
          <p:nvPr/>
        </p:nvPicPr>
        <p:blipFill>
          <a:blip r:embed="rId4"/>
          <a:stretch>
            <a:fillRect/>
          </a:stretch>
        </p:blipFill>
        <p:spPr>
          <a:xfrm>
            <a:off x="254206" y="5691293"/>
            <a:ext cx="944941" cy="804333"/>
          </a:xfrm>
          <a:prstGeom prst="rect">
            <a:avLst/>
          </a:prstGeom>
        </p:spPr>
      </p:pic>
      <p:pic>
        <p:nvPicPr>
          <p:cNvPr id="32" name="Picture 23">
            <a:extLst>
              <a:ext uri="{FF2B5EF4-FFF2-40B4-BE49-F238E27FC236}">
                <a16:creationId xmlns:a16="http://schemas.microsoft.com/office/drawing/2014/main" id="{09C6A4C2-1FA7-6D4B-5DEC-DE21E928C98A}"/>
              </a:ext>
            </a:extLst>
          </p:cNvPr>
          <p:cNvPicPr>
            <a:picLocks noChangeAspect="1"/>
          </p:cNvPicPr>
          <p:nvPr/>
        </p:nvPicPr>
        <p:blipFill>
          <a:blip r:embed="rId5"/>
          <a:stretch>
            <a:fillRect/>
          </a:stretch>
        </p:blipFill>
        <p:spPr>
          <a:xfrm>
            <a:off x="226085" y="5018495"/>
            <a:ext cx="940405" cy="916214"/>
          </a:xfrm>
          <a:prstGeom prst="rect">
            <a:avLst/>
          </a:prstGeom>
        </p:spPr>
      </p:pic>
      <p:pic>
        <p:nvPicPr>
          <p:cNvPr id="42" name="Picture 35">
            <a:extLst>
              <a:ext uri="{FF2B5EF4-FFF2-40B4-BE49-F238E27FC236}">
                <a16:creationId xmlns:a16="http://schemas.microsoft.com/office/drawing/2014/main" id="{D7D516BD-A449-2BC8-06BD-02DE54D9B344}"/>
              </a:ext>
            </a:extLst>
          </p:cNvPr>
          <p:cNvPicPr>
            <a:picLocks noChangeAspect="1"/>
          </p:cNvPicPr>
          <p:nvPr/>
        </p:nvPicPr>
        <p:blipFill>
          <a:blip r:embed="rId6"/>
          <a:stretch>
            <a:fillRect/>
          </a:stretch>
        </p:blipFill>
        <p:spPr>
          <a:xfrm>
            <a:off x="122580" y="911217"/>
            <a:ext cx="1129734" cy="1080768"/>
          </a:xfrm>
          <a:prstGeom prst="rect">
            <a:avLst/>
          </a:prstGeom>
        </p:spPr>
      </p:pic>
      <p:pic>
        <p:nvPicPr>
          <p:cNvPr id="5" name="Picture 4">
            <a:extLst>
              <a:ext uri="{FF2B5EF4-FFF2-40B4-BE49-F238E27FC236}">
                <a16:creationId xmlns:a16="http://schemas.microsoft.com/office/drawing/2014/main" id="{DCEFB34B-6BCC-3B72-74DB-BD37CE825FF3}"/>
              </a:ext>
            </a:extLst>
          </p:cNvPr>
          <p:cNvPicPr>
            <a:picLocks noChangeAspect="1"/>
          </p:cNvPicPr>
          <p:nvPr/>
        </p:nvPicPr>
        <p:blipFill>
          <a:blip r:embed="rId7"/>
          <a:stretch>
            <a:fillRect/>
          </a:stretch>
        </p:blipFill>
        <p:spPr>
          <a:xfrm>
            <a:off x="701338" y="8309311"/>
            <a:ext cx="685800" cy="653143"/>
          </a:xfrm>
          <a:prstGeom prst="rect">
            <a:avLst/>
          </a:prstGeom>
        </p:spPr>
      </p:pic>
      <p:pic>
        <p:nvPicPr>
          <p:cNvPr id="6" name="Picture 5">
            <a:extLst>
              <a:ext uri="{FF2B5EF4-FFF2-40B4-BE49-F238E27FC236}">
                <a16:creationId xmlns:a16="http://schemas.microsoft.com/office/drawing/2014/main" id="{4AAEEED2-7F0F-73AB-0128-F45BFEB677F2}"/>
              </a:ext>
            </a:extLst>
          </p:cNvPr>
          <p:cNvPicPr>
            <a:picLocks noChangeAspect="1"/>
          </p:cNvPicPr>
          <p:nvPr/>
        </p:nvPicPr>
        <p:blipFill>
          <a:blip r:embed="rId8"/>
          <a:stretch>
            <a:fillRect/>
          </a:stretch>
        </p:blipFill>
        <p:spPr>
          <a:xfrm>
            <a:off x="277937" y="8457672"/>
            <a:ext cx="457200" cy="457200"/>
          </a:xfrm>
          <a:prstGeom prst="rect">
            <a:avLst/>
          </a:prstGeom>
        </p:spPr>
      </p:pic>
      <p:pic>
        <p:nvPicPr>
          <p:cNvPr id="7" name="Picture 6">
            <a:extLst>
              <a:ext uri="{FF2B5EF4-FFF2-40B4-BE49-F238E27FC236}">
                <a16:creationId xmlns:a16="http://schemas.microsoft.com/office/drawing/2014/main" id="{DBFF9773-FE5C-9603-88D2-AC1FF514B331}"/>
              </a:ext>
            </a:extLst>
          </p:cNvPr>
          <p:cNvPicPr>
            <a:picLocks noChangeAspect="1"/>
          </p:cNvPicPr>
          <p:nvPr/>
        </p:nvPicPr>
        <p:blipFill>
          <a:blip r:embed="rId9"/>
          <a:stretch>
            <a:fillRect/>
          </a:stretch>
        </p:blipFill>
        <p:spPr>
          <a:xfrm>
            <a:off x="402773" y="3162300"/>
            <a:ext cx="571500" cy="555171"/>
          </a:xfrm>
          <a:prstGeom prst="rect">
            <a:avLst/>
          </a:prstGeom>
        </p:spPr>
      </p:pic>
      <p:pic>
        <p:nvPicPr>
          <p:cNvPr id="8" name="Picture 7" descr="A book and a pencil&#10;&#10;Description automatically generated">
            <a:extLst>
              <a:ext uri="{FF2B5EF4-FFF2-40B4-BE49-F238E27FC236}">
                <a16:creationId xmlns:a16="http://schemas.microsoft.com/office/drawing/2014/main" id="{5875683B-A814-A764-25DA-D4C0FF5CCF98}"/>
              </a:ext>
            </a:extLst>
          </p:cNvPr>
          <p:cNvPicPr>
            <a:picLocks noChangeAspect="1"/>
          </p:cNvPicPr>
          <p:nvPr/>
        </p:nvPicPr>
        <p:blipFill rotWithShape="1">
          <a:blip r:embed="rId10"/>
          <a:srcRect l="-484" r="1527" b="4210"/>
          <a:stretch/>
        </p:blipFill>
        <p:spPr>
          <a:xfrm>
            <a:off x="130630" y="7087521"/>
            <a:ext cx="1189453" cy="1232029"/>
          </a:xfrm>
          <a:prstGeom prst="rect">
            <a:avLst/>
          </a:prstGeom>
        </p:spPr>
      </p:pic>
      <p:sp>
        <p:nvSpPr>
          <p:cNvPr id="10" name="TextBox 9">
            <a:extLst>
              <a:ext uri="{FF2B5EF4-FFF2-40B4-BE49-F238E27FC236}">
                <a16:creationId xmlns:a16="http://schemas.microsoft.com/office/drawing/2014/main" id="{441FCED4-3434-10DB-A341-5C909ACA61F4}"/>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11"/>
              </a:rPr>
              <a:t>https://www.aphasia.ca/participics</a:t>
            </a:r>
            <a:endParaRPr lang="en-US"/>
          </a:p>
        </p:txBody>
      </p:sp>
    </p:spTree>
    <p:extLst>
      <p:ext uri="{BB962C8B-B14F-4D97-AF65-F5344CB8AC3E}">
        <p14:creationId xmlns:p14="http://schemas.microsoft.com/office/powerpoint/2010/main" val="3327254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973248" y="109746"/>
            <a:ext cx="492240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Recommended Equipment</a:t>
            </a:r>
          </a:p>
        </p:txBody>
      </p:sp>
      <p:pic>
        <p:nvPicPr>
          <p:cNvPr id="6" name="Picture 5">
            <a:extLst>
              <a:ext uri="{FF2B5EF4-FFF2-40B4-BE49-F238E27FC236}">
                <a16:creationId xmlns:a16="http://schemas.microsoft.com/office/drawing/2014/main" id="{D1E99D9F-6753-7C91-02A2-6F0BDA74D326}"/>
              </a:ext>
            </a:extLst>
          </p:cNvPr>
          <p:cNvPicPr>
            <a:picLocks noChangeAspect="1"/>
          </p:cNvPicPr>
          <p:nvPr/>
        </p:nvPicPr>
        <p:blipFill>
          <a:blip r:embed="rId3"/>
          <a:stretch>
            <a:fillRect/>
          </a:stretch>
        </p:blipFill>
        <p:spPr>
          <a:xfrm>
            <a:off x="1058067" y="4695917"/>
            <a:ext cx="481534" cy="505217"/>
          </a:xfrm>
          <a:prstGeom prst="rect">
            <a:avLst/>
          </a:prstGeom>
        </p:spPr>
      </p:pic>
      <p:pic>
        <p:nvPicPr>
          <p:cNvPr id="8" name="Picture 8">
            <a:extLst>
              <a:ext uri="{FF2B5EF4-FFF2-40B4-BE49-F238E27FC236}">
                <a16:creationId xmlns:a16="http://schemas.microsoft.com/office/drawing/2014/main" id="{4A818893-19DF-BF23-BBA7-DAEAE768295A}"/>
              </a:ext>
            </a:extLst>
          </p:cNvPr>
          <p:cNvPicPr>
            <a:picLocks noChangeAspect="1"/>
          </p:cNvPicPr>
          <p:nvPr/>
        </p:nvPicPr>
        <p:blipFill>
          <a:blip r:embed="rId4"/>
          <a:stretch>
            <a:fillRect/>
          </a:stretch>
        </p:blipFill>
        <p:spPr>
          <a:xfrm>
            <a:off x="973668" y="989011"/>
            <a:ext cx="563459" cy="562869"/>
          </a:xfrm>
          <a:prstGeom prst="rect">
            <a:avLst/>
          </a:prstGeom>
        </p:spPr>
      </p:pic>
      <p:pic>
        <p:nvPicPr>
          <p:cNvPr id="10" name="Picture 9">
            <a:extLst>
              <a:ext uri="{FF2B5EF4-FFF2-40B4-BE49-F238E27FC236}">
                <a16:creationId xmlns:a16="http://schemas.microsoft.com/office/drawing/2014/main" id="{A5F628D3-33C5-C27C-6B43-E35AB80BA757}"/>
              </a:ext>
            </a:extLst>
          </p:cNvPr>
          <p:cNvPicPr>
            <a:picLocks noChangeAspect="1"/>
          </p:cNvPicPr>
          <p:nvPr/>
        </p:nvPicPr>
        <p:blipFill>
          <a:blip r:embed="rId5"/>
          <a:stretch>
            <a:fillRect/>
          </a:stretch>
        </p:blipFill>
        <p:spPr>
          <a:xfrm>
            <a:off x="971755" y="6545400"/>
            <a:ext cx="507110" cy="419085"/>
          </a:xfrm>
          <a:prstGeom prst="rect">
            <a:avLst/>
          </a:prstGeom>
        </p:spPr>
      </p:pic>
      <p:pic>
        <p:nvPicPr>
          <p:cNvPr id="14" name="Picture 19">
            <a:extLst>
              <a:ext uri="{FF2B5EF4-FFF2-40B4-BE49-F238E27FC236}">
                <a16:creationId xmlns:a16="http://schemas.microsoft.com/office/drawing/2014/main" id="{97DFD150-F926-F7FB-D2C4-4458622DDC14}"/>
              </a:ext>
            </a:extLst>
          </p:cNvPr>
          <p:cNvPicPr>
            <a:picLocks noChangeAspect="1"/>
          </p:cNvPicPr>
          <p:nvPr/>
        </p:nvPicPr>
        <p:blipFill>
          <a:blip r:embed="rId6"/>
          <a:stretch>
            <a:fillRect/>
          </a:stretch>
        </p:blipFill>
        <p:spPr>
          <a:xfrm rot="13560000">
            <a:off x="737551" y="5329043"/>
            <a:ext cx="962399" cy="910977"/>
          </a:xfrm>
          <a:prstGeom prst="rect">
            <a:avLst/>
          </a:prstGeom>
        </p:spPr>
      </p:pic>
      <p:pic>
        <p:nvPicPr>
          <p:cNvPr id="17" name="Picture 22">
            <a:extLst>
              <a:ext uri="{FF2B5EF4-FFF2-40B4-BE49-F238E27FC236}">
                <a16:creationId xmlns:a16="http://schemas.microsoft.com/office/drawing/2014/main" id="{6CAA06C1-4ABD-CC7C-3EBB-C5CFE85CB0AE}"/>
              </a:ext>
            </a:extLst>
          </p:cNvPr>
          <p:cNvPicPr>
            <a:picLocks noChangeAspect="1"/>
          </p:cNvPicPr>
          <p:nvPr/>
        </p:nvPicPr>
        <p:blipFill>
          <a:blip r:embed="rId7"/>
          <a:stretch>
            <a:fillRect/>
          </a:stretch>
        </p:blipFill>
        <p:spPr>
          <a:xfrm>
            <a:off x="881477" y="3808620"/>
            <a:ext cx="761957" cy="518451"/>
          </a:xfrm>
          <a:prstGeom prst="rect">
            <a:avLst/>
          </a:prstGeom>
        </p:spPr>
      </p:pic>
      <p:sp>
        <p:nvSpPr>
          <p:cNvPr id="19" name="TextBox 18">
            <a:extLst>
              <a:ext uri="{FF2B5EF4-FFF2-40B4-BE49-F238E27FC236}">
                <a16:creationId xmlns:a16="http://schemas.microsoft.com/office/drawing/2014/main" id="{B02B7FF9-3ECB-0AD0-2953-251ECD08972D}"/>
              </a:ext>
            </a:extLst>
          </p:cNvPr>
          <p:cNvSpPr txBox="1"/>
          <p:nvPr/>
        </p:nvSpPr>
        <p:spPr>
          <a:xfrm>
            <a:off x="1898104" y="640935"/>
            <a:ext cx="4468761" cy="82283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300000"/>
              </a:lnSpc>
              <a:buFont typeface="Wingdings"/>
              <a:buChar char="q"/>
            </a:pPr>
            <a:r>
              <a:rPr lang="en-US" sz="2000">
                <a:latin typeface="Century Gothic"/>
                <a:cs typeface="Arial"/>
              </a:rPr>
              <a:t>Wheelchair</a:t>
            </a:r>
            <a:endParaRPr lang="en-US" sz="2000">
              <a:latin typeface="Calibri" panose="020F0502020204030204"/>
              <a:cs typeface="Calibri" panose="020F0502020204030204"/>
            </a:endParaRPr>
          </a:p>
          <a:p>
            <a:pPr marL="285750" indent="-285750">
              <a:lnSpc>
                <a:spcPct val="300000"/>
              </a:lnSpc>
              <a:buFont typeface="Wingdings"/>
              <a:buChar char="q"/>
            </a:pPr>
            <a:r>
              <a:rPr lang="en-US" sz="2000">
                <a:latin typeface="Century Gothic"/>
                <a:cs typeface="Arial"/>
              </a:rPr>
              <a:t>Walker</a:t>
            </a:r>
            <a:endParaRPr lang="en-US" sz="2000">
              <a:latin typeface="Calibri" panose="020F0502020204030204"/>
              <a:cs typeface="Calibri" panose="020F0502020204030204"/>
            </a:endParaRPr>
          </a:p>
          <a:p>
            <a:pPr marL="285750" indent="-285750">
              <a:lnSpc>
                <a:spcPct val="300000"/>
              </a:lnSpc>
              <a:buFont typeface="Wingdings"/>
              <a:buChar char="q"/>
            </a:pPr>
            <a:r>
              <a:rPr lang="en-US" sz="2000">
                <a:latin typeface="Century Gothic"/>
                <a:cs typeface="Arial"/>
              </a:rPr>
              <a:t>Shower chair​​</a:t>
            </a:r>
            <a:endParaRPr lang="en-US" sz="2000">
              <a:latin typeface="Calibri" panose="020F0502020204030204"/>
              <a:cs typeface="Calibri" panose="020F0502020204030204"/>
            </a:endParaRPr>
          </a:p>
          <a:p>
            <a:pPr marL="285750" indent="-285750">
              <a:lnSpc>
                <a:spcPct val="300000"/>
              </a:lnSpc>
              <a:buFont typeface="Wingdings"/>
              <a:buChar char="q"/>
            </a:pPr>
            <a:r>
              <a:rPr lang="en-US" sz="2000">
                <a:latin typeface="Century Gothic"/>
                <a:cs typeface="Arial"/>
              </a:rPr>
              <a:t>Toilet riser​​</a:t>
            </a:r>
            <a:endParaRPr lang="en-US" sz="2000">
              <a:latin typeface="Calibri" panose="020F0502020204030204"/>
              <a:cs typeface="Calibri"/>
            </a:endParaRPr>
          </a:p>
          <a:p>
            <a:pPr marL="285750" indent="-285750">
              <a:lnSpc>
                <a:spcPct val="300000"/>
              </a:lnSpc>
              <a:buFont typeface="Wingdings"/>
              <a:buChar char="q"/>
            </a:pPr>
            <a:r>
              <a:rPr lang="en-US" sz="2000">
                <a:latin typeface="Century Gothic"/>
                <a:cs typeface="Arial"/>
              </a:rPr>
              <a:t>Grab bars​​</a:t>
            </a:r>
            <a:endParaRPr lang="en-US" sz="2000">
              <a:latin typeface="Calibri" panose="020F0502020204030204"/>
              <a:cs typeface="Calibri"/>
            </a:endParaRPr>
          </a:p>
          <a:p>
            <a:pPr marL="285750" indent="-285750">
              <a:lnSpc>
                <a:spcPct val="300000"/>
              </a:lnSpc>
              <a:buFont typeface="Wingdings"/>
              <a:buChar char="q"/>
            </a:pPr>
            <a:r>
              <a:rPr lang="en-US" sz="2000">
                <a:latin typeface="Century Gothic"/>
                <a:cs typeface="Arial"/>
              </a:rPr>
              <a:t>Reacher​​</a:t>
            </a:r>
            <a:endParaRPr lang="en-US" sz="2000">
              <a:latin typeface="Calibri" panose="020F0502020204030204"/>
              <a:cs typeface="Calibri"/>
            </a:endParaRPr>
          </a:p>
          <a:p>
            <a:pPr marL="285750" indent="-285750">
              <a:lnSpc>
                <a:spcPct val="300000"/>
              </a:lnSpc>
              <a:buFont typeface="Wingdings"/>
              <a:buChar char="q"/>
            </a:pPr>
            <a:r>
              <a:rPr lang="en-US" sz="2000">
                <a:latin typeface="Century Gothic"/>
                <a:cs typeface="Arial"/>
              </a:rPr>
              <a:t>Adapted utensils</a:t>
            </a:r>
          </a:p>
          <a:p>
            <a:pPr marL="285750" indent="-285750">
              <a:lnSpc>
                <a:spcPct val="300000"/>
              </a:lnSpc>
              <a:buFont typeface="Wingdings"/>
              <a:buChar char="q"/>
            </a:pPr>
            <a:r>
              <a:rPr lang="en-US" sz="2000">
                <a:latin typeface="Century Gothic"/>
                <a:cs typeface="Arial"/>
              </a:rPr>
              <a:t>Walking Pole</a:t>
            </a:r>
            <a:endParaRPr lang="en-US"/>
          </a:p>
          <a:p>
            <a:pPr marL="285750" indent="-285750">
              <a:lnSpc>
                <a:spcPct val="300000"/>
              </a:lnSpc>
              <a:buFont typeface="Wingdings"/>
              <a:buChar char="q"/>
            </a:pPr>
            <a:r>
              <a:rPr lang="en-US" sz="2000">
                <a:latin typeface="Century Gothic"/>
                <a:cs typeface="Arial"/>
              </a:rPr>
              <a:t>Ramp</a:t>
            </a:r>
            <a:endParaRPr lang="en-US"/>
          </a:p>
        </p:txBody>
      </p:sp>
      <p:pic>
        <p:nvPicPr>
          <p:cNvPr id="20" name="Picture 19">
            <a:extLst>
              <a:ext uri="{FF2B5EF4-FFF2-40B4-BE49-F238E27FC236}">
                <a16:creationId xmlns:a16="http://schemas.microsoft.com/office/drawing/2014/main" id="{BEEDB1EC-1AE1-C60B-15BF-55F025A80DA7}"/>
              </a:ext>
            </a:extLst>
          </p:cNvPr>
          <p:cNvPicPr>
            <a:picLocks noChangeAspect="1"/>
          </p:cNvPicPr>
          <p:nvPr/>
        </p:nvPicPr>
        <p:blipFill>
          <a:blip r:embed="rId8"/>
          <a:stretch>
            <a:fillRect/>
          </a:stretch>
        </p:blipFill>
        <p:spPr>
          <a:xfrm>
            <a:off x="1017639" y="1968909"/>
            <a:ext cx="545691" cy="501446"/>
          </a:xfrm>
          <a:prstGeom prst="rect">
            <a:avLst/>
          </a:prstGeom>
        </p:spPr>
      </p:pic>
      <p:pic>
        <p:nvPicPr>
          <p:cNvPr id="7" name="Picture 6" descr="A cartoon of a bathtub&#10;&#10;Description automatically generated">
            <a:extLst>
              <a:ext uri="{FF2B5EF4-FFF2-40B4-BE49-F238E27FC236}">
                <a16:creationId xmlns:a16="http://schemas.microsoft.com/office/drawing/2014/main" id="{198ABD64-9F4A-1D2D-F606-6E9922201CDC}"/>
              </a:ext>
            </a:extLst>
          </p:cNvPr>
          <p:cNvPicPr>
            <a:picLocks noChangeAspect="1"/>
          </p:cNvPicPr>
          <p:nvPr/>
        </p:nvPicPr>
        <p:blipFill rotWithShape="1">
          <a:blip r:embed="rId9"/>
          <a:srcRect t="17597" r="3448" b="429"/>
          <a:stretch/>
        </p:blipFill>
        <p:spPr>
          <a:xfrm>
            <a:off x="608371" y="2710016"/>
            <a:ext cx="1260737" cy="1100091"/>
          </a:xfrm>
          <a:prstGeom prst="rect">
            <a:avLst/>
          </a:prstGeom>
        </p:spPr>
      </p:pic>
      <p:pic>
        <p:nvPicPr>
          <p:cNvPr id="5" name="Picture 4" descr="Teal COMPACT WALKING POLE Image 1">
            <a:extLst>
              <a:ext uri="{FF2B5EF4-FFF2-40B4-BE49-F238E27FC236}">
                <a16:creationId xmlns:a16="http://schemas.microsoft.com/office/drawing/2014/main" id="{4C4EB022-48BD-3E62-79D5-F615E0EBA91A}"/>
              </a:ext>
            </a:extLst>
          </p:cNvPr>
          <p:cNvPicPr>
            <a:picLocks noChangeAspect="1"/>
          </p:cNvPicPr>
          <p:nvPr/>
        </p:nvPicPr>
        <p:blipFill>
          <a:blip r:embed="rId10"/>
          <a:stretch>
            <a:fillRect/>
          </a:stretch>
        </p:blipFill>
        <p:spPr>
          <a:xfrm>
            <a:off x="1001110" y="7212724"/>
            <a:ext cx="567559" cy="851338"/>
          </a:xfrm>
          <a:prstGeom prst="rect">
            <a:avLst/>
          </a:prstGeom>
        </p:spPr>
      </p:pic>
      <p:pic>
        <p:nvPicPr>
          <p:cNvPr id="9" name="Picture 8" descr="A house with a shadow on the ground&#10;&#10;Description automatically generated">
            <a:extLst>
              <a:ext uri="{FF2B5EF4-FFF2-40B4-BE49-F238E27FC236}">
                <a16:creationId xmlns:a16="http://schemas.microsoft.com/office/drawing/2014/main" id="{4B751FB3-3A75-91DB-DDCE-4EDE1EB126CA}"/>
              </a:ext>
            </a:extLst>
          </p:cNvPr>
          <p:cNvPicPr>
            <a:picLocks noChangeAspect="1"/>
          </p:cNvPicPr>
          <p:nvPr/>
        </p:nvPicPr>
        <p:blipFill>
          <a:blip r:embed="rId11"/>
          <a:stretch>
            <a:fillRect/>
          </a:stretch>
        </p:blipFill>
        <p:spPr>
          <a:xfrm>
            <a:off x="572882" y="8179363"/>
            <a:ext cx="1336880" cy="712532"/>
          </a:xfrm>
          <a:prstGeom prst="rect">
            <a:avLst/>
          </a:prstGeom>
        </p:spPr>
      </p:pic>
      <p:sp>
        <p:nvSpPr>
          <p:cNvPr id="12" name="TextBox 11">
            <a:extLst>
              <a:ext uri="{FF2B5EF4-FFF2-40B4-BE49-F238E27FC236}">
                <a16:creationId xmlns:a16="http://schemas.microsoft.com/office/drawing/2014/main" id="{3C03DB12-F525-59BA-A473-2E46F2A9A171}"/>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12"/>
              </a:rPr>
              <a:t>https://www.aphasia.ca/participics</a:t>
            </a:r>
            <a:endParaRPr lang="en-US"/>
          </a:p>
        </p:txBody>
      </p:sp>
    </p:spTree>
    <p:extLst>
      <p:ext uri="{BB962C8B-B14F-4D97-AF65-F5344CB8AC3E}">
        <p14:creationId xmlns:p14="http://schemas.microsoft.com/office/powerpoint/2010/main" val="865574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973248" y="109746"/>
            <a:ext cx="492240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a:latin typeface="Century Gothic"/>
              </a:rPr>
              <a:t>Recommended Equipment</a:t>
            </a:r>
          </a:p>
        </p:txBody>
      </p:sp>
      <p:sp>
        <p:nvSpPr>
          <p:cNvPr id="19" name="TextBox 18">
            <a:extLst>
              <a:ext uri="{FF2B5EF4-FFF2-40B4-BE49-F238E27FC236}">
                <a16:creationId xmlns:a16="http://schemas.microsoft.com/office/drawing/2014/main" id="{B02B7FF9-3ECB-0AD0-2953-251ECD08972D}"/>
              </a:ext>
            </a:extLst>
          </p:cNvPr>
          <p:cNvSpPr txBox="1"/>
          <p:nvPr/>
        </p:nvSpPr>
        <p:spPr>
          <a:xfrm>
            <a:off x="1898104" y="640935"/>
            <a:ext cx="4468761" cy="82283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300000"/>
              </a:lnSpc>
              <a:buFont typeface="Wingdings"/>
              <a:buChar char="q"/>
            </a:pPr>
            <a:r>
              <a:rPr lang="en-US" sz="2000" dirty="0">
                <a:latin typeface="Century Gothic"/>
                <a:cs typeface="Arial"/>
              </a:rPr>
              <a:t>______________________________</a:t>
            </a:r>
            <a:endParaRPr lang="en-US" sz="2000" dirty="0">
              <a:latin typeface="Calibri" panose="020F0502020204030204"/>
              <a:cs typeface="Calibri" panose="020F0502020204030204"/>
            </a:endParaRPr>
          </a:p>
          <a:p>
            <a:pPr marL="285750" indent="-285750">
              <a:lnSpc>
                <a:spcPct val="300000"/>
              </a:lnSpc>
              <a:buFont typeface="Wingdings"/>
              <a:buChar char="q"/>
            </a:pPr>
            <a:r>
              <a:rPr lang="en-US" sz="2000" dirty="0">
                <a:latin typeface="Century Gothic"/>
                <a:cs typeface="Arial"/>
              </a:rPr>
              <a:t>______________________________</a:t>
            </a:r>
            <a:endParaRPr lang="en-US" sz="2000" dirty="0">
              <a:latin typeface="Calibri" panose="020F0502020204030204"/>
              <a:cs typeface="Calibri" panose="020F0502020204030204"/>
            </a:endParaRPr>
          </a:p>
          <a:p>
            <a:pPr marL="285750" indent="-285750">
              <a:lnSpc>
                <a:spcPct val="300000"/>
              </a:lnSpc>
              <a:buFont typeface="Wingdings"/>
              <a:buChar char="q"/>
            </a:pPr>
            <a:r>
              <a:rPr lang="en-US" sz="2000" dirty="0">
                <a:latin typeface="Century Gothic"/>
                <a:cs typeface="Arial"/>
              </a:rPr>
              <a:t>______________________________</a:t>
            </a:r>
            <a:endParaRPr lang="en-US" sz="2000" dirty="0">
              <a:latin typeface="Calibri" panose="020F0502020204030204"/>
              <a:cs typeface="Calibri" panose="020F0502020204030204"/>
            </a:endParaRPr>
          </a:p>
          <a:p>
            <a:pPr marL="285750" indent="-285750">
              <a:lnSpc>
                <a:spcPct val="300000"/>
              </a:lnSpc>
              <a:buFont typeface="Wingdings"/>
              <a:buChar char="q"/>
            </a:pPr>
            <a:r>
              <a:rPr lang="en-US" sz="2000" dirty="0">
                <a:latin typeface="Century Gothic"/>
                <a:cs typeface="Arial"/>
              </a:rPr>
              <a:t>______________________________</a:t>
            </a:r>
            <a:endParaRPr lang="en-US" sz="2000" dirty="0">
              <a:latin typeface="Calibri" panose="020F0502020204030204"/>
              <a:cs typeface="Calibri" panose="020F0502020204030204"/>
            </a:endParaRPr>
          </a:p>
          <a:p>
            <a:pPr marL="285750" indent="-285750">
              <a:lnSpc>
                <a:spcPct val="300000"/>
              </a:lnSpc>
              <a:buFont typeface="Wingdings"/>
              <a:buChar char="q"/>
            </a:pPr>
            <a:r>
              <a:rPr lang="en-US" sz="2000" dirty="0">
                <a:latin typeface="Century Gothic"/>
                <a:cs typeface="Arial"/>
              </a:rPr>
              <a:t>______________________________</a:t>
            </a:r>
            <a:endParaRPr lang="en-US" sz="2000" dirty="0">
              <a:latin typeface="Calibri" panose="020F0502020204030204"/>
              <a:cs typeface="Calibri" panose="020F0502020204030204"/>
            </a:endParaRPr>
          </a:p>
          <a:p>
            <a:pPr marL="285750" indent="-285750">
              <a:lnSpc>
                <a:spcPct val="300000"/>
              </a:lnSpc>
              <a:buFont typeface="Wingdings"/>
              <a:buChar char="q"/>
            </a:pPr>
            <a:r>
              <a:rPr lang="en-US" sz="2000" dirty="0">
                <a:latin typeface="Century Gothic"/>
                <a:cs typeface="Arial"/>
              </a:rPr>
              <a:t>______________________________</a:t>
            </a:r>
            <a:endParaRPr lang="en-US" sz="2000" dirty="0">
              <a:latin typeface="Calibri" panose="020F0502020204030204"/>
              <a:cs typeface="Calibri" panose="020F0502020204030204"/>
            </a:endParaRPr>
          </a:p>
          <a:p>
            <a:pPr marL="285750" indent="-285750">
              <a:lnSpc>
                <a:spcPct val="300000"/>
              </a:lnSpc>
              <a:buFont typeface="Wingdings"/>
              <a:buChar char="q"/>
            </a:pPr>
            <a:r>
              <a:rPr lang="en-US" sz="2000" dirty="0">
                <a:latin typeface="Century Gothic"/>
                <a:cs typeface="Arial"/>
              </a:rPr>
              <a:t>______________________________</a:t>
            </a:r>
            <a:endParaRPr lang="en-US" dirty="0"/>
          </a:p>
          <a:p>
            <a:pPr marL="285750" indent="-285750">
              <a:lnSpc>
                <a:spcPct val="300000"/>
              </a:lnSpc>
              <a:buFont typeface="Wingdings"/>
              <a:buChar char="q"/>
            </a:pPr>
            <a:r>
              <a:rPr lang="en-US" sz="2000" dirty="0">
                <a:latin typeface="Century Gothic"/>
                <a:cs typeface="Arial"/>
              </a:rPr>
              <a:t>______________________________</a:t>
            </a:r>
            <a:endParaRPr lang="en-US" dirty="0">
              <a:cs typeface="Calibri"/>
            </a:endParaRPr>
          </a:p>
          <a:p>
            <a:pPr marL="285750" indent="-285750">
              <a:lnSpc>
                <a:spcPct val="300000"/>
              </a:lnSpc>
              <a:buFont typeface="Wingdings"/>
              <a:buChar char="q"/>
            </a:pPr>
            <a:r>
              <a:rPr lang="en-US" sz="2000" dirty="0">
                <a:latin typeface="Century Gothic"/>
                <a:cs typeface="Arial"/>
              </a:rPr>
              <a:t>______________________________</a:t>
            </a:r>
            <a:endParaRPr lang="en-US" dirty="0"/>
          </a:p>
        </p:txBody>
      </p:sp>
    </p:spTree>
    <p:extLst>
      <p:ext uri="{BB962C8B-B14F-4D97-AF65-F5344CB8AC3E}">
        <p14:creationId xmlns:p14="http://schemas.microsoft.com/office/powerpoint/2010/main" val="1074960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5904644" y="-7310"/>
            <a:ext cx="942257" cy="942975"/>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1847471" y="184504"/>
            <a:ext cx="3144464" cy="5389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Speech </a:t>
            </a:r>
            <a:r>
              <a:rPr lang="en-CA" sz="2800">
                <a:latin typeface="Century Gothic"/>
              </a:rPr>
              <a:t>Therapy </a:t>
            </a:r>
            <a:endParaRPr lang="en-CA" sz="2800" b="1">
              <a:latin typeface="Century Gothic"/>
            </a:endParaRPr>
          </a:p>
        </p:txBody>
      </p:sp>
      <p:pic>
        <p:nvPicPr>
          <p:cNvPr id="6" name="Picture 5">
            <a:extLst>
              <a:ext uri="{FF2B5EF4-FFF2-40B4-BE49-F238E27FC236}">
                <a16:creationId xmlns:a16="http://schemas.microsoft.com/office/drawing/2014/main" id="{E9A97565-FB22-B0BE-041D-ED40D683A7A7}"/>
              </a:ext>
            </a:extLst>
          </p:cNvPr>
          <p:cNvPicPr>
            <a:picLocks noChangeAspect="1"/>
          </p:cNvPicPr>
          <p:nvPr/>
        </p:nvPicPr>
        <p:blipFill>
          <a:blip r:embed="rId3"/>
          <a:stretch>
            <a:fillRect/>
          </a:stretch>
        </p:blipFill>
        <p:spPr>
          <a:xfrm>
            <a:off x="166768" y="7597353"/>
            <a:ext cx="586068" cy="612963"/>
          </a:xfrm>
          <a:prstGeom prst="rect">
            <a:avLst/>
          </a:prstGeom>
        </p:spPr>
      </p:pic>
      <p:pic>
        <p:nvPicPr>
          <p:cNvPr id="7" name="Picture 6">
            <a:extLst>
              <a:ext uri="{FF2B5EF4-FFF2-40B4-BE49-F238E27FC236}">
                <a16:creationId xmlns:a16="http://schemas.microsoft.com/office/drawing/2014/main" id="{ED849E86-3B6F-7058-7567-865897115C0D}"/>
              </a:ext>
            </a:extLst>
          </p:cNvPr>
          <p:cNvPicPr>
            <a:picLocks noChangeAspect="1"/>
          </p:cNvPicPr>
          <p:nvPr/>
        </p:nvPicPr>
        <p:blipFill>
          <a:blip r:embed="rId4"/>
          <a:stretch>
            <a:fillRect/>
          </a:stretch>
        </p:blipFill>
        <p:spPr>
          <a:xfrm>
            <a:off x="856607" y="1293853"/>
            <a:ext cx="338979" cy="392767"/>
          </a:xfrm>
          <a:prstGeom prst="rect">
            <a:avLst/>
          </a:prstGeom>
        </p:spPr>
      </p:pic>
      <p:pic>
        <p:nvPicPr>
          <p:cNvPr id="8" name="Picture 7">
            <a:extLst>
              <a:ext uri="{FF2B5EF4-FFF2-40B4-BE49-F238E27FC236}">
                <a16:creationId xmlns:a16="http://schemas.microsoft.com/office/drawing/2014/main" id="{68CA8C4C-F0D8-35CE-2728-D972D6A7359F}"/>
              </a:ext>
            </a:extLst>
          </p:cNvPr>
          <p:cNvPicPr>
            <a:picLocks noChangeAspect="1"/>
          </p:cNvPicPr>
          <p:nvPr/>
        </p:nvPicPr>
        <p:blipFill>
          <a:blip r:embed="rId5"/>
          <a:stretch>
            <a:fillRect/>
          </a:stretch>
        </p:blipFill>
        <p:spPr>
          <a:xfrm>
            <a:off x="548851" y="3273833"/>
            <a:ext cx="644339" cy="644339"/>
          </a:xfrm>
          <a:prstGeom prst="rect">
            <a:avLst/>
          </a:prstGeom>
        </p:spPr>
      </p:pic>
      <p:pic>
        <p:nvPicPr>
          <p:cNvPr id="13" name="Picture 12">
            <a:extLst>
              <a:ext uri="{FF2B5EF4-FFF2-40B4-BE49-F238E27FC236}">
                <a16:creationId xmlns:a16="http://schemas.microsoft.com/office/drawing/2014/main" id="{FA2D2345-02AC-E75C-88B6-6E75FBBC2B32}"/>
              </a:ext>
            </a:extLst>
          </p:cNvPr>
          <p:cNvPicPr>
            <a:picLocks noChangeAspect="1"/>
          </p:cNvPicPr>
          <p:nvPr/>
        </p:nvPicPr>
        <p:blipFill>
          <a:blip r:embed="rId6"/>
          <a:stretch>
            <a:fillRect/>
          </a:stretch>
        </p:blipFill>
        <p:spPr>
          <a:xfrm>
            <a:off x="585671" y="5378460"/>
            <a:ext cx="909918" cy="896471"/>
          </a:xfrm>
          <a:prstGeom prst="rect">
            <a:avLst/>
          </a:prstGeom>
        </p:spPr>
      </p:pic>
      <p:pic>
        <p:nvPicPr>
          <p:cNvPr id="16" name="Picture 15">
            <a:extLst>
              <a:ext uri="{FF2B5EF4-FFF2-40B4-BE49-F238E27FC236}">
                <a16:creationId xmlns:a16="http://schemas.microsoft.com/office/drawing/2014/main" id="{0F38A82D-5775-60E2-1B44-BDEDE7FDC606}"/>
              </a:ext>
            </a:extLst>
          </p:cNvPr>
          <p:cNvPicPr>
            <a:picLocks noChangeAspect="1"/>
          </p:cNvPicPr>
          <p:nvPr/>
        </p:nvPicPr>
        <p:blipFill>
          <a:blip r:embed="rId7"/>
          <a:stretch>
            <a:fillRect/>
          </a:stretch>
        </p:blipFill>
        <p:spPr>
          <a:xfrm>
            <a:off x="677757" y="7570460"/>
            <a:ext cx="666750" cy="666750"/>
          </a:xfrm>
          <a:prstGeom prst="rect">
            <a:avLst/>
          </a:prstGeom>
        </p:spPr>
      </p:pic>
      <p:pic>
        <p:nvPicPr>
          <p:cNvPr id="17" name="Picture 16">
            <a:extLst>
              <a:ext uri="{FF2B5EF4-FFF2-40B4-BE49-F238E27FC236}">
                <a16:creationId xmlns:a16="http://schemas.microsoft.com/office/drawing/2014/main" id="{B98729AB-B081-A4D6-A543-13FE6EEC9521}"/>
              </a:ext>
            </a:extLst>
          </p:cNvPr>
          <p:cNvPicPr>
            <a:picLocks noChangeAspect="1"/>
          </p:cNvPicPr>
          <p:nvPr/>
        </p:nvPicPr>
        <p:blipFill>
          <a:blip r:embed="rId8"/>
          <a:stretch>
            <a:fillRect/>
          </a:stretch>
        </p:blipFill>
        <p:spPr>
          <a:xfrm>
            <a:off x="200603" y="1205227"/>
            <a:ext cx="599516" cy="586069"/>
          </a:xfrm>
          <a:prstGeom prst="rect">
            <a:avLst/>
          </a:prstGeom>
        </p:spPr>
      </p:pic>
      <p:pic>
        <p:nvPicPr>
          <p:cNvPr id="26" name="Picture 25">
            <a:extLst>
              <a:ext uri="{FF2B5EF4-FFF2-40B4-BE49-F238E27FC236}">
                <a16:creationId xmlns:a16="http://schemas.microsoft.com/office/drawing/2014/main" id="{DCA53A94-A3DB-B0C5-EC97-1E055210515F}"/>
              </a:ext>
            </a:extLst>
          </p:cNvPr>
          <p:cNvPicPr>
            <a:picLocks noChangeAspect="1"/>
          </p:cNvPicPr>
          <p:nvPr/>
        </p:nvPicPr>
        <p:blipFill>
          <a:blip r:embed="rId9"/>
          <a:stretch>
            <a:fillRect/>
          </a:stretch>
        </p:blipFill>
        <p:spPr>
          <a:xfrm>
            <a:off x="97425" y="5470055"/>
            <a:ext cx="660339" cy="619585"/>
          </a:xfrm>
          <a:prstGeom prst="rect">
            <a:avLst/>
          </a:prstGeom>
        </p:spPr>
      </p:pic>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Talking</a:t>
            </a:r>
            <a:endParaRPr lang="en-US"/>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p>
          <a:p>
            <a:pPr>
              <a:lnSpc>
                <a:spcPct val="150000"/>
              </a:lnSpc>
            </a:pPr>
            <a:r>
              <a:rPr lang="en-US" b="1" dirty="0">
                <a:latin typeface="Segoe UI"/>
                <a:ea typeface="+mn-lt"/>
                <a:cs typeface="Segoe UI"/>
              </a:rPr>
              <a:t>______________________________________________________</a:t>
            </a:r>
            <a:endParaRPr lang="en-US">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Listening</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p>
          <a:p>
            <a:pPr>
              <a:lnSpc>
                <a:spcPct val="150000"/>
              </a:lnSpc>
            </a:pPr>
            <a:r>
              <a:rPr lang="en-US" b="1" dirty="0">
                <a:latin typeface="Segoe UI"/>
                <a:ea typeface="+mn-lt"/>
                <a:cs typeface="Segoe UI"/>
              </a:rPr>
              <a:t>______________________________________________________</a:t>
            </a:r>
            <a:endParaRPr lang="en-US"/>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Reading</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dirty="0">
                <a:latin typeface="Century Gothic"/>
                <a:cs typeface="Segoe UI"/>
              </a:rPr>
              <a:t>Writing</a:t>
            </a:r>
            <a:endParaRPr lang="en-US">
              <a:solidFill>
                <a:srgbClr val="808080"/>
              </a:solidFill>
              <a:latin typeface="Century Gothic"/>
              <a:cs typeface="Segoe UI"/>
            </a:endParaRPr>
          </a:p>
          <a:p>
            <a:pPr>
              <a:lnSpc>
                <a:spcPct val="150000"/>
              </a:lnSpc>
            </a:pPr>
            <a:r>
              <a:rPr lang="en-US" b="1" dirty="0">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spTree>
    <p:extLst>
      <p:ext uri="{BB962C8B-B14F-4D97-AF65-F5344CB8AC3E}">
        <p14:creationId xmlns:p14="http://schemas.microsoft.com/office/powerpoint/2010/main" val="1711911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5889896" y="36935"/>
            <a:ext cx="942257" cy="942975"/>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160047"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1851030" y="289777"/>
            <a:ext cx="316023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Speech </a:t>
            </a:r>
            <a:r>
              <a:rPr lang="en-CA" sz="2800">
                <a:latin typeface="Century Gothic"/>
              </a:rPr>
              <a:t>Therapy </a:t>
            </a:r>
            <a:endParaRPr lang="en-CA" sz="2800" b="1">
              <a:latin typeface="Century Gothic"/>
            </a:endParaRPr>
          </a:p>
        </p:txBody>
      </p:sp>
      <p:sp>
        <p:nvSpPr>
          <p:cNvPr id="5" name="TextBox 2">
            <a:extLst>
              <a:ext uri="{FF2B5EF4-FFF2-40B4-BE49-F238E27FC236}">
                <a16:creationId xmlns:a16="http://schemas.microsoft.com/office/drawing/2014/main" id="{CE2AFB0D-BD7C-4814-77C7-61154C7F329C}"/>
              </a:ext>
            </a:extLst>
          </p:cNvPr>
          <p:cNvSpPr txBox="1"/>
          <p:nvPr/>
        </p:nvSpPr>
        <p:spPr>
          <a:xfrm>
            <a:off x="1110928" y="1494244"/>
            <a:ext cx="5491834" cy="66954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a:latin typeface="Century Gothic"/>
                <a:cs typeface="Calibri"/>
              </a:rPr>
              <a:t>Cognitive Communication</a:t>
            </a:r>
            <a:endParaRPr lang="en-US"/>
          </a:p>
          <a:p>
            <a:pPr>
              <a:lnSpc>
                <a:spcPct val="150000"/>
              </a:lnSpc>
            </a:pPr>
            <a:r>
              <a:rPr lang="en-US" b="1">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a:latin typeface="Segoe UI"/>
                <a:ea typeface="+mn-lt"/>
                <a:cs typeface="Segoe UI"/>
              </a:rPr>
              <a:t>______________________________________________________</a:t>
            </a:r>
            <a:endParaRPr lang="en-US"/>
          </a:p>
          <a:p>
            <a:pPr>
              <a:lnSpc>
                <a:spcPct val="150000"/>
              </a:lnSpc>
            </a:pPr>
            <a:r>
              <a:rPr lang="en-US" b="1">
                <a:latin typeface="Segoe UI"/>
                <a:ea typeface="+mn-lt"/>
                <a:cs typeface="Segoe UI"/>
              </a:rPr>
              <a:t>______________________________________________________</a:t>
            </a:r>
            <a:endParaRPr lang="en-US">
              <a:cs typeface="Calibri" panose="020F0502020204030204"/>
            </a:endParaRPr>
          </a:p>
          <a:p>
            <a:pPr>
              <a:lnSpc>
                <a:spcPct val="150000"/>
              </a:lnSpc>
            </a:pPr>
            <a:endParaRPr lang="en-US" b="1">
              <a:latin typeface="Segoe UI"/>
              <a:ea typeface="+mn-lt"/>
              <a:cs typeface="Segoe UI"/>
            </a:endParaRPr>
          </a:p>
          <a:p>
            <a:pPr>
              <a:lnSpc>
                <a:spcPct val="150000"/>
              </a:lnSpc>
            </a:pPr>
            <a:endParaRPr lang="en-US" b="1">
              <a:latin typeface="Segoe UI"/>
              <a:ea typeface="+mn-lt"/>
              <a:cs typeface="Segoe UI"/>
            </a:endParaRPr>
          </a:p>
          <a:p>
            <a:pPr>
              <a:lnSpc>
                <a:spcPct val="150000"/>
              </a:lnSpc>
            </a:pPr>
            <a:r>
              <a:rPr lang="en-US" b="1">
                <a:latin typeface="Century Gothic"/>
                <a:ea typeface="+mn-lt"/>
                <a:cs typeface="+mn-lt"/>
              </a:rPr>
              <a:t>Strategies</a:t>
            </a:r>
            <a:endParaRPr lang="en-US">
              <a:solidFill>
                <a:srgbClr val="808080"/>
              </a:solidFill>
              <a:latin typeface="Segoe UI"/>
              <a:ea typeface="+mn-lt"/>
              <a:cs typeface="Segoe UI"/>
            </a:endParaRPr>
          </a:p>
          <a:p>
            <a:pPr>
              <a:lnSpc>
                <a:spcPct val="150000"/>
              </a:lnSpc>
            </a:pPr>
            <a:r>
              <a:rPr lang="en-US" b="1">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a:latin typeface="Segoe UI"/>
                <a:ea typeface="+mn-lt"/>
                <a:cs typeface="Segoe UI"/>
              </a:rPr>
              <a:t>______________________________________________________</a:t>
            </a:r>
            <a:endParaRPr lang="en-US"/>
          </a:p>
          <a:p>
            <a:pPr>
              <a:lnSpc>
                <a:spcPct val="150000"/>
              </a:lnSpc>
            </a:pPr>
            <a:r>
              <a:rPr lang="en-US" b="1">
                <a:latin typeface="Segoe UI"/>
                <a:ea typeface="+mn-lt"/>
                <a:cs typeface="Segoe UI"/>
              </a:rPr>
              <a:t>______________________________________________________</a:t>
            </a:r>
            <a:endParaRPr lang="en-US"/>
          </a:p>
          <a:p>
            <a:pPr>
              <a:lnSpc>
                <a:spcPct val="150000"/>
              </a:lnSpc>
            </a:pPr>
            <a:endParaRPr lang="en-US" b="1">
              <a:latin typeface="Segoe UI"/>
              <a:ea typeface="+mn-lt"/>
              <a:cs typeface="Segoe UI"/>
            </a:endParaRPr>
          </a:p>
          <a:p>
            <a:pPr>
              <a:lnSpc>
                <a:spcPct val="150000"/>
              </a:lnSpc>
            </a:pPr>
            <a:endParaRPr lang="en-US" b="1">
              <a:latin typeface="Segoe UI"/>
              <a:ea typeface="+mn-lt"/>
              <a:cs typeface="Segoe UI"/>
            </a:endParaRPr>
          </a:p>
          <a:p>
            <a:pPr>
              <a:lnSpc>
                <a:spcPct val="150000"/>
              </a:lnSpc>
            </a:pPr>
            <a:r>
              <a:rPr lang="en-US" b="1">
                <a:latin typeface="Century Gothic"/>
                <a:ea typeface="+mn-lt"/>
                <a:cs typeface="+mn-lt"/>
              </a:rPr>
              <a:t>Swallowing</a:t>
            </a:r>
            <a:endParaRPr lang="en-US">
              <a:latin typeface="Calibri" panose="020F0502020204030204"/>
              <a:ea typeface="+mn-lt"/>
              <a:cs typeface="+mn-lt"/>
            </a:endParaRPr>
          </a:p>
          <a:p>
            <a:pPr>
              <a:lnSpc>
                <a:spcPct val="150000"/>
              </a:lnSpc>
            </a:pPr>
            <a:r>
              <a:rPr lang="en-US" b="1">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a:latin typeface="Segoe UI"/>
                <a:ea typeface="+mn-lt"/>
                <a:cs typeface="Segoe UI"/>
              </a:rPr>
              <a:t>______________________________________________________</a:t>
            </a:r>
            <a:endParaRPr lang="en-US" b="1">
              <a:latin typeface="Century Gothic"/>
              <a:ea typeface="+mn-lt"/>
              <a:cs typeface="Calibri"/>
            </a:endParaRPr>
          </a:p>
          <a:p>
            <a:pPr>
              <a:lnSpc>
                <a:spcPct val="150000"/>
              </a:lnSpc>
            </a:pPr>
            <a:r>
              <a:rPr lang="en-US" b="1">
                <a:latin typeface="Segoe UI"/>
                <a:cs typeface="Segoe UI"/>
              </a:rPr>
              <a:t>______________________________________________________</a:t>
            </a:r>
            <a:endParaRPr lang="en-US">
              <a:cs typeface="Calibri" panose="020F0502020204030204"/>
            </a:endParaRPr>
          </a:p>
        </p:txBody>
      </p:sp>
      <p:pic>
        <p:nvPicPr>
          <p:cNvPr id="9" name="Picture 8">
            <a:extLst>
              <a:ext uri="{FF2B5EF4-FFF2-40B4-BE49-F238E27FC236}">
                <a16:creationId xmlns:a16="http://schemas.microsoft.com/office/drawing/2014/main" id="{88F9367D-F497-3550-5F25-45FF35B41C87}"/>
              </a:ext>
            </a:extLst>
          </p:cNvPr>
          <p:cNvPicPr>
            <a:picLocks noChangeAspect="1"/>
          </p:cNvPicPr>
          <p:nvPr/>
        </p:nvPicPr>
        <p:blipFill>
          <a:blip r:embed="rId3"/>
          <a:stretch>
            <a:fillRect/>
          </a:stretch>
        </p:blipFill>
        <p:spPr>
          <a:xfrm>
            <a:off x="289835" y="42581"/>
            <a:ext cx="788895" cy="788895"/>
          </a:xfrm>
          <a:prstGeom prst="rect">
            <a:avLst/>
          </a:prstGeom>
        </p:spPr>
      </p:pic>
      <p:pic>
        <p:nvPicPr>
          <p:cNvPr id="10" name="Picture 9">
            <a:extLst>
              <a:ext uri="{FF2B5EF4-FFF2-40B4-BE49-F238E27FC236}">
                <a16:creationId xmlns:a16="http://schemas.microsoft.com/office/drawing/2014/main" id="{3DF6DEF8-BF84-31F8-CA42-0039C8C3C088}"/>
              </a:ext>
            </a:extLst>
          </p:cNvPr>
          <p:cNvPicPr>
            <a:picLocks noChangeAspect="1"/>
          </p:cNvPicPr>
          <p:nvPr/>
        </p:nvPicPr>
        <p:blipFill>
          <a:blip r:embed="rId4"/>
          <a:stretch>
            <a:fillRect/>
          </a:stretch>
        </p:blipFill>
        <p:spPr>
          <a:xfrm>
            <a:off x="107214" y="4041998"/>
            <a:ext cx="385484" cy="372037"/>
          </a:xfrm>
          <a:prstGeom prst="rect">
            <a:avLst/>
          </a:prstGeom>
        </p:spPr>
      </p:pic>
      <p:pic>
        <p:nvPicPr>
          <p:cNvPr id="11" name="Picture 10">
            <a:extLst>
              <a:ext uri="{FF2B5EF4-FFF2-40B4-BE49-F238E27FC236}">
                <a16:creationId xmlns:a16="http://schemas.microsoft.com/office/drawing/2014/main" id="{A0B2801E-67C3-403E-B58F-E4C1EBE19A0F}"/>
              </a:ext>
            </a:extLst>
          </p:cNvPr>
          <p:cNvPicPr>
            <a:picLocks noChangeAspect="1"/>
          </p:cNvPicPr>
          <p:nvPr/>
        </p:nvPicPr>
        <p:blipFill>
          <a:blip r:embed="rId5"/>
          <a:stretch>
            <a:fillRect/>
          </a:stretch>
        </p:blipFill>
        <p:spPr>
          <a:xfrm>
            <a:off x="604756" y="4068892"/>
            <a:ext cx="506506" cy="533400"/>
          </a:xfrm>
          <a:prstGeom prst="rect">
            <a:avLst/>
          </a:prstGeom>
        </p:spPr>
      </p:pic>
      <p:pic>
        <p:nvPicPr>
          <p:cNvPr id="12" name="Picture 11">
            <a:extLst>
              <a:ext uri="{FF2B5EF4-FFF2-40B4-BE49-F238E27FC236}">
                <a16:creationId xmlns:a16="http://schemas.microsoft.com/office/drawing/2014/main" id="{264CCF72-3870-D67D-5A10-A0BF9106253F}"/>
              </a:ext>
            </a:extLst>
          </p:cNvPr>
          <p:cNvPicPr>
            <a:picLocks noChangeAspect="1"/>
          </p:cNvPicPr>
          <p:nvPr/>
        </p:nvPicPr>
        <p:blipFill>
          <a:blip r:embed="rId6"/>
          <a:stretch>
            <a:fillRect/>
          </a:stretch>
        </p:blipFill>
        <p:spPr>
          <a:xfrm>
            <a:off x="187899" y="4418515"/>
            <a:ext cx="385483" cy="372036"/>
          </a:xfrm>
          <a:prstGeom prst="rect">
            <a:avLst/>
          </a:prstGeom>
        </p:spPr>
      </p:pic>
      <p:pic>
        <p:nvPicPr>
          <p:cNvPr id="18" name="Picture 17">
            <a:extLst>
              <a:ext uri="{FF2B5EF4-FFF2-40B4-BE49-F238E27FC236}">
                <a16:creationId xmlns:a16="http://schemas.microsoft.com/office/drawing/2014/main" id="{AA60D1A2-F9C1-6CE0-2BBB-56EAB0D10730}"/>
              </a:ext>
            </a:extLst>
          </p:cNvPr>
          <p:cNvPicPr>
            <a:picLocks noChangeAspect="1"/>
          </p:cNvPicPr>
          <p:nvPr/>
        </p:nvPicPr>
        <p:blipFill>
          <a:blip r:embed="rId7"/>
          <a:stretch>
            <a:fillRect/>
          </a:stretch>
        </p:blipFill>
        <p:spPr>
          <a:xfrm>
            <a:off x="683736" y="1591554"/>
            <a:ext cx="508030" cy="521856"/>
          </a:xfrm>
          <a:prstGeom prst="rect">
            <a:avLst/>
          </a:prstGeom>
        </p:spPr>
      </p:pic>
      <p:pic>
        <p:nvPicPr>
          <p:cNvPr id="20" name="Picture 19">
            <a:extLst>
              <a:ext uri="{FF2B5EF4-FFF2-40B4-BE49-F238E27FC236}">
                <a16:creationId xmlns:a16="http://schemas.microsoft.com/office/drawing/2014/main" id="{8B21C7AE-F11C-3175-AF34-7853BAF0E2A5}"/>
              </a:ext>
            </a:extLst>
          </p:cNvPr>
          <p:cNvPicPr>
            <a:picLocks noChangeAspect="1"/>
          </p:cNvPicPr>
          <p:nvPr/>
        </p:nvPicPr>
        <p:blipFill>
          <a:blip r:embed="rId8"/>
          <a:stretch>
            <a:fillRect/>
          </a:stretch>
        </p:blipFill>
        <p:spPr>
          <a:xfrm>
            <a:off x="93098" y="1688909"/>
            <a:ext cx="517115" cy="594237"/>
          </a:xfrm>
          <a:prstGeom prst="rect">
            <a:avLst/>
          </a:prstGeom>
        </p:spPr>
      </p:pic>
      <p:pic>
        <p:nvPicPr>
          <p:cNvPr id="21" name="Picture 20">
            <a:extLst>
              <a:ext uri="{FF2B5EF4-FFF2-40B4-BE49-F238E27FC236}">
                <a16:creationId xmlns:a16="http://schemas.microsoft.com/office/drawing/2014/main" id="{B67EA396-A0EB-89F2-EC57-7C84AB91015D}"/>
              </a:ext>
            </a:extLst>
          </p:cNvPr>
          <p:cNvPicPr>
            <a:picLocks noChangeAspect="1"/>
          </p:cNvPicPr>
          <p:nvPr/>
        </p:nvPicPr>
        <p:blipFill>
          <a:blip r:embed="rId9"/>
          <a:stretch>
            <a:fillRect/>
          </a:stretch>
        </p:blipFill>
        <p:spPr>
          <a:xfrm>
            <a:off x="215100" y="6570474"/>
            <a:ext cx="789347" cy="858786"/>
          </a:xfrm>
          <a:prstGeom prst="rect">
            <a:avLst/>
          </a:prstGeom>
        </p:spPr>
      </p:pic>
    </p:spTree>
    <p:extLst>
      <p:ext uri="{BB962C8B-B14F-4D97-AF65-F5344CB8AC3E}">
        <p14:creationId xmlns:p14="http://schemas.microsoft.com/office/powerpoint/2010/main" val="1116011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0DBEAE16-FC93-26C7-8CBB-8D1B181B73DE}"/>
              </a:ext>
            </a:extLst>
          </p:cNvPr>
          <p:cNvPicPr>
            <a:picLocks noChangeAspect="1"/>
          </p:cNvPicPr>
          <p:nvPr/>
        </p:nvPicPr>
        <p:blipFill>
          <a:blip r:embed="rId2"/>
          <a:stretch>
            <a:fillRect/>
          </a:stretch>
        </p:blipFill>
        <p:spPr>
          <a:xfrm>
            <a:off x="5915113" y="-1135"/>
            <a:ext cx="942257" cy="942975"/>
          </a:xfrm>
          <a:prstGeom prst="rect">
            <a:avLst/>
          </a:prstGeom>
        </p:spPr>
      </p:pic>
      <p:sp>
        <p:nvSpPr>
          <p:cNvPr id="3" name="TextBox 6">
            <a:extLst>
              <a:ext uri="{FF2B5EF4-FFF2-40B4-BE49-F238E27FC236}">
                <a16:creationId xmlns:a16="http://schemas.microsoft.com/office/drawing/2014/main" id="{68BFDFE4-ABAA-C3E6-D046-05474692B29A}"/>
              </a:ext>
            </a:extLst>
          </p:cNvPr>
          <p:cNvSpPr txBox="1"/>
          <p:nvPr/>
        </p:nvSpPr>
        <p:spPr>
          <a:xfrm>
            <a:off x="40248" y="59454"/>
            <a:ext cx="5390917"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latin typeface="Century Gothic"/>
                <a:cs typeface="Calibri"/>
              </a:rPr>
              <a:t>Swallow Strategies</a:t>
            </a:r>
          </a:p>
        </p:txBody>
      </p:sp>
      <p:sp>
        <p:nvSpPr>
          <p:cNvPr id="4" name="Oval 3">
            <a:extLst>
              <a:ext uri="{FF2B5EF4-FFF2-40B4-BE49-F238E27FC236}">
                <a16:creationId xmlns:a16="http://schemas.microsoft.com/office/drawing/2014/main" id="{55152E3B-F60D-8C97-76C7-0023DD979E32}"/>
              </a:ext>
            </a:extLst>
          </p:cNvPr>
          <p:cNvSpPr/>
          <p:nvPr/>
        </p:nvSpPr>
        <p:spPr>
          <a:xfrm>
            <a:off x="357919" y="7715160"/>
            <a:ext cx="753035" cy="699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2510CF8D-404D-1870-8D27-13013FB4242F}"/>
              </a:ext>
            </a:extLst>
          </p:cNvPr>
          <p:cNvPicPr>
            <a:picLocks noChangeAspect="1"/>
          </p:cNvPicPr>
          <p:nvPr/>
        </p:nvPicPr>
        <p:blipFill>
          <a:blip r:embed="rId3"/>
          <a:stretch>
            <a:fillRect/>
          </a:stretch>
        </p:blipFill>
        <p:spPr>
          <a:xfrm>
            <a:off x="275276" y="7606464"/>
            <a:ext cx="931770" cy="903195"/>
          </a:xfrm>
          <a:prstGeom prst="rect">
            <a:avLst/>
          </a:prstGeom>
        </p:spPr>
      </p:pic>
      <p:sp>
        <p:nvSpPr>
          <p:cNvPr id="6" name="TextBox 30">
            <a:extLst>
              <a:ext uri="{FF2B5EF4-FFF2-40B4-BE49-F238E27FC236}">
                <a16:creationId xmlns:a16="http://schemas.microsoft.com/office/drawing/2014/main" id="{93DD3E00-EF61-D3F7-66F8-6CE798CE29C8}"/>
              </a:ext>
            </a:extLst>
          </p:cNvPr>
          <p:cNvSpPr txBox="1"/>
          <p:nvPr/>
        </p:nvSpPr>
        <p:spPr>
          <a:xfrm>
            <a:off x="1057445" y="7875768"/>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latin typeface="Century Gothic"/>
              </a:rPr>
              <a:t> </a:t>
            </a:r>
            <a:r>
              <a:rPr lang="en-CA" b="1">
                <a:latin typeface="Century Gothic"/>
              </a:rPr>
              <a:t>Questions? </a:t>
            </a:r>
            <a:r>
              <a:rPr lang="en-CA">
                <a:latin typeface="Century Gothic"/>
              </a:rPr>
              <a:t>​</a:t>
            </a:r>
            <a:r>
              <a:rPr lang="en-US">
                <a:latin typeface="Century Gothic"/>
              </a:rPr>
              <a:t>​</a:t>
            </a:r>
            <a:endParaRPr lang="en-US"/>
          </a:p>
        </p:txBody>
      </p:sp>
      <p:pic>
        <p:nvPicPr>
          <p:cNvPr id="7" name="Picture 6" descr="A black silhouette of a person sitting on a chair&#10;&#10;Description automatically generated">
            <a:extLst>
              <a:ext uri="{FF2B5EF4-FFF2-40B4-BE49-F238E27FC236}">
                <a16:creationId xmlns:a16="http://schemas.microsoft.com/office/drawing/2014/main" id="{743890CC-7660-84F1-A8E9-38B966AAA596}"/>
              </a:ext>
            </a:extLst>
          </p:cNvPr>
          <p:cNvPicPr>
            <a:picLocks noChangeAspect="1"/>
          </p:cNvPicPr>
          <p:nvPr/>
        </p:nvPicPr>
        <p:blipFill>
          <a:blip r:embed="rId4"/>
          <a:stretch>
            <a:fillRect/>
          </a:stretch>
        </p:blipFill>
        <p:spPr>
          <a:xfrm>
            <a:off x="433855" y="1259946"/>
            <a:ext cx="1085133" cy="1058994"/>
          </a:xfrm>
          <a:prstGeom prst="rect">
            <a:avLst/>
          </a:prstGeom>
        </p:spPr>
      </p:pic>
      <p:pic>
        <p:nvPicPr>
          <p:cNvPr id="8" name="Picture 7">
            <a:extLst>
              <a:ext uri="{FF2B5EF4-FFF2-40B4-BE49-F238E27FC236}">
                <a16:creationId xmlns:a16="http://schemas.microsoft.com/office/drawing/2014/main" id="{E86B04EB-B80B-2E3A-4AA0-58F56FAE9F85}"/>
              </a:ext>
            </a:extLst>
          </p:cNvPr>
          <p:cNvPicPr>
            <a:picLocks noChangeAspect="1"/>
          </p:cNvPicPr>
          <p:nvPr/>
        </p:nvPicPr>
        <p:blipFill>
          <a:blip r:embed="rId5"/>
          <a:stretch>
            <a:fillRect/>
          </a:stretch>
        </p:blipFill>
        <p:spPr>
          <a:xfrm>
            <a:off x="433528" y="3549143"/>
            <a:ext cx="1139040" cy="993169"/>
          </a:xfrm>
          <a:prstGeom prst="rect">
            <a:avLst/>
          </a:prstGeom>
        </p:spPr>
      </p:pic>
      <p:pic>
        <p:nvPicPr>
          <p:cNvPr id="9" name="Picture 8">
            <a:extLst>
              <a:ext uri="{FF2B5EF4-FFF2-40B4-BE49-F238E27FC236}">
                <a16:creationId xmlns:a16="http://schemas.microsoft.com/office/drawing/2014/main" id="{AAC05E69-4E66-BA4A-EBEB-AABC3BEF8653}"/>
              </a:ext>
            </a:extLst>
          </p:cNvPr>
          <p:cNvPicPr>
            <a:picLocks noChangeAspect="1"/>
          </p:cNvPicPr>
          <p:nvPr/>
        </p:nvPicPr>
        <p:blipFill>
          <a:blip r:embed="rId6"/>
          <a:stretch>
            <a:fillRect/>
          </a:stretch>
        </p:blipFill>
        <p:spPr>
          <a:xfrm>
            <a:off x="223182" y="5861394"/>
            <a:ext cx="1375786" cy="1306164"/>
          </a:xfrm>
          <a:prstGeom prst="rect">
            <a:avLst/>
          </a:prstGeom>
        </p:spPr>
      </p:pic>
    </p:spTree>
    <p:extLst>
      <p:ext uri="{BB962C8B-B14F-4D97-AF65-F5344CB8AC3E}">
        <p14:creationId xmlns:p14="http://schemas.microsoft.com/office/powerpoint/2010/main" val="2320973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403841" y="109746"/>
            <a:ext cx="22529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Social Work</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Personal Support Services / Homecare (HCCSS)</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p>
          <a:p>
            <a:pPr>
              <a:lnSpc>
                <a:spcPct val="150000"/>
              </a:lnSpc>
            </a:pPr>
            <a:r>
              <a:rPr lang="en-US" b="1" dirty="0">
                <a:latin typeface="Segoe UI"/>
                <a:ea typeface="+mn-lt"/>
                <a:cs typeface="Segoe UI"/>
              </a:rPr>
              <a:t>______________________________________________________</a:t>
            </a:r>
            <a:endParaRPr lang="en-US">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solidFill>
                  <a:srgbClr val="000000"/>
                </a:solidFill>
                <a:latin typeface="Century Gothic"/>
                <a:ea typeface="+mn-lt"/>
                <a:cs typeface="Calibri"/>
              </a:rPr>
              <a:t>Financial Supports</a:t>
            </a:r>
            <a:endParaRPr lang="en-US"/>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p>
          <a:p>
            <a:pPr>
              <a:lnSpc>
                <a:spcPct val="150000"/>
              </a:lnSpc>
            </a:pPr>
            <a:r>
              <a:rPr lang="en-US" b="1" dirty="0">
                <a:latin typeface="Segoe UI"/>
                <a:ea typeface="+mn-lt"/>
                <a:cs typeface="Segoe UI"/>
              </a:rPr>
              <a:t>______________________________________________________</a:t>
            </a:r>
            <a:endParaRPr lang="en-US"/>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Community Programs</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dirty="0">
                <a:solidFill>
                  <a:srgbClr val="000000"/>
                </a:solidFill>
                <a:latin typeface="Century Gothic"/>
                <a:cs typeface="Segoe UI"/>
              </a:rPr>
              <a:t>Support</a:t>
            </a:r>
          </a:p>
          <a:p>
            <a:pPr>
              <a:lnSpc>
                <a:spcPct val="150000"/>
              </a:lnSpc>
            </a:pPr>
            <a:r>
              <a:rPr lang="en-US" b="1" dirty="0">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8" name="Picture 5">
            <a:extLst>
              <a:ext uri="{FF2B5EF4-FFF2-40B4-BE49-F238E27FC236}">
                <a16:creationId xmlns:a16="http://schemas.microsoft.com/office/drawing/2014/main" id="{4EEB0070-E40D-85C5-279B-F31369C6EC7F}"/>
              </a:ext>
            </a:extLst>
          </p:cNvPr>
          <p:cNvPicPr>
            <a:picLocks noChangeAspect="1"/>
          </p:cNvPicPr>
          <p:nvPr/>
        </p:nvPicPr>
        <p:blipFill>
          <a:blip r:embed="rId3"/>
          <a:stretch>
            <a:fillRect/>
          </a:stretch>
        </p:blipFill>
        <p:spPr>
          <a:xfrm>
            <a:off x="204948" y="7206550"/>
            <a:ext cx="1016075" cy="912837"/>
          </a:xfrm>
          <a:prstGeom prst="rect">
            <a:avLst/>
          </a:prstGeom>
        </p:spPr>
      </p:pic>
      <p:pic>
        <p:nvPicPr>
          <p:cNvPr id="14" name="Picture 11">
            <a:extLst>
              <a:ext uri="{FF2B5EF4-FFF2-40B4-BE49-F238E27FC236}">
                <a16:creationId xmlns:a16="http://schemas.microsoft.com/office/drawing/2014/main" id="{C4A254CB-F308-21F7-805A-BB29F66924F1}"/>
              </a:ext>
            </a:extLst>
          </p:cNvPr>
          <p:cNvPicPr>
            <a:picLocks noChangeAspect="1"/>
          </p:cNvPicPr>
          <p:nvPr/>
        </p:nvPicPr>
        <p:blipFill>
          <a:blip r:embed="rId4"/>
          <a:stretch>
            <a:fillRect/>
          </a:stretch>
        </p:blipFill>
        <p:spPr>
          <a:xfrm>
            <a:off x="292004" y="5124663"/>
            <a:ext cx="840673" cy="840673"/>
          </a:xfrm>
          <a:prstGeom prst="rect">
            <a:avLst/>
          </a:prstGeom>
        </p:spPr>
      </p:pic>
      <p:pic>
        <p:nvPicPr>
          <p:cNvPr id="17" name="Picture 12">
            <a:extLst>
              <a:ext uri="{FF2B5EF4-FFF2-40B4-BE49-F238E27FC236}">
                <a16:creationId xmlns:a16="http://schemas.microsoft.com/office/drawing/2014/main" id="{643C3DB8-D32B-65A9-AD39-80E1B0B211DE}"/>
              </a:ext>
            </a:extLst>
          </p:cNvPr>
          <p:cNvPicPr>
            <a:picLocks noChangeAspect="1"/>
          </p:cNvPicPr>
          <p:nvPr/>
        </p:nvPicPr>
        <p:blipFill>
          <a:blip r:embed="rId5"/>
          <a:stretch>
            <a:fillRect/>
          </a:stretch>
        </p:blipFill>
        <p:spPr>
          <a:xfrm>
            <a:off x="303210" y="5719101"/>
            <a:ext cx="881750" cy="893974"/>
          </a:xfrm>
          <a:prstGeom prst="rect">
            <a:avLst/>
          </a:prstGeom>
        </p:spPr>
      </p:pic>
      <p:pic>
        <p:nvPicPr>
          <p:cNvPr id="19" name="Picture 13">
            <a:extLst>
              <a:ext uri="{FF2B5EF4-FFF2-40B4-BE49-F238E27FC236}">
                <a16:creationId xmlns:a16="http://schemas.microsoft.com/office/drawing/2014/main" id="{7AF13F50-DC35-F8A2-39E3-EA257DDA8DFA}"/>
              </a:ext>
            </a:extLst>
          </p:cNvPr>
          <p:cNvPicPr>
            <a:picLocks noChangeAspect="1"/>
          </p:cNvPicPr>
          <p:nvPr/>
        </p:nvPicPr>
        <p:blipFill>
          <a:blip r:embed="rId6"/>
          <a:stretch>
            <a:fillRect/>
          </a:stretch>
        </p:blipFill>
        <p:spPr>
          <a:xfrm>
            <a:off x="347993" y="3100881"/>
            <a:ext cx="832062" cy="853988"/>
          </a:xfrm>
          <a:prstGeom prst="rect">
            <a:avLst/>
          </a:prstGeom>
        </p:spPr>
      </p:pic>
      <p:pic>
        <p:nvPicPr>
          <p:cNvPr id="21" name="Picture 14">
            <a:extLst>
              <a:ext uri="{FF2B5EF4-FFF2-40B4-BE49-F238E27FC236}">
                <a16:creationId xmlns:a16="http://schemas.microsoft.com/office/drawing/2014/main" id="{98A2BB91-6F0F-38A7-8EF9-566846928B17}"/>
              </a:ext>
            </a:extLst>
          </p:cNvPr>
          <p:cNvPicPr>
            <a:picLocks noChangeAspect="1"/>
          </p:cNvPicPr>
          <p:nvPr/>
        </p:nvPicPr>
        <p:blipFill>
          <a:blip r:embed="rId7"/>
          <a:stretch>
            <a:fillRect/>
          </a:stretch>
        </p:blipFill>
        <p:spPr>
          <a:xfrm>
            <a:off x="395228" y="3853592"/>
            <a:ext cx="700760" cy="722686"/>
          </a:xfrm>
          <a:prstGeom prst="rect">
            <a:avLst/>
          </a:prstGeom>
        </p:spPr>
      </p:pic>
      <p:pic>
        <p:nvPicPr>
          <p:cNvPr id="6" name="Picture 5" descr="A cartoon of a person standing next to a bathtub&#10;&#10;Description automatically generated">
            <a:extLst>
              <a:ext uri="{FF2B5EF4-FFF2-40B4-BE49-F238E27FC236}">
                <a16:creationId xmlns:a16="http://schemas.microsoft.com/office/drawing/2014/main" id="{A78381B0-2059-7BAE-D005-FBF9F1915F05}"/>
              </a:ext>
            </a:extLst>
          </p:cNvPr>
          <p:cNvPicPr>
            <a:picLocks noChangeAspect="1"/>
          </p:cNvPicPr>
          <p:nvPr/>
        </p:nvPicPr>
        <p:blipFill rotWithShape="1">
          <a:blip r:embed="rId8"/>
          <a:srcRect l="295" r="-699" b="4762"/>
          <a:stretch/>
        </p:blipFill>
        <p:spPr>
          <a:xfrm>
            <a:off x="-457" y="1477143"/>
            <a:ext cx="1850392" cy="1025658"/>
          </a:xfrm>
          <a:prstGeom prst="rect">
            <a:avLst/>
          </a:prstGeom>
        </p:spPr>
      </p:pic>
      <p:sp>
        <p:nvSpPr>
          <p:cNvPr id="9" name="TextBox 8">
            <a:extLst>
              <a:ext uri="{FF2B5EF4-FFF2-40B4-BE49-F238E27FC236}">
                <a16:creationId xmlns:a16="http://schemas.microsoft.com/office/drawing/2014/main" id="{1E187ED2-B51A-F92E-E49F-E06A58134B53}"/>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9"/>
              </a:rPr>
              <a:t>https://www.aphasia.ca/participics</a:t>
            </a:r>
            <a:endParaRPr lang="en-US"/>
          </a:p>
        </p:txBody>
      </p:sp>
    </p:spTree>
    <p:extLst>
      <p:ext uri="{BB962C8B-B14F-4D97-AF65-F5344CB8AC3E}">
        <p14:creationId xmlns:p14="http://schemas.microsoft.com/office/powerpoint/2010/main" val="2998298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E82F3CA-8C23-FD3E-A727-8F568D762D0E}"/>
              </a:ext>
            </a:extLst>
          </p:cNvPr>
          <p:cNvGraphicFramePr>
            <a:graphicFrameLocks noGrp="1"/>
          </p:cNvGraphicFramePr>
          <p:nvPr/>
        </p:nvGraphicFramePr>
        <p:xfrm>
          <a:off x="1866811" y="175465"/>
          <a:ext cx="3766754" cy="8710443"/>
        </p:xfrm>
        <a:graphic>
          <a:graphicData uri="http://schemas.openxmlformats.org/drawingml/2006/table">
            <a:tbl>
              <a:tblPr firstRow="1" bandRow="1">
                <a:tableStyleId>{8799B23B-EC83-4686-B30A-512413B5E67A}</a:tableStyleId>
              </a:tblPr>
              <a:tblGrid>
                <a:gridCol w="2268812">
                  <a:extLst>
                    <a:ext uri="{9D8B030D-6E8A-4147-A177-3AD203B41FA5}">
                      <a16:colId xmlns:a16="http://schemas.microsoft.com/office/drawing/2014/main" val="2269093964"/>
                    </a:ext>
                  </a:extLst>
                </a:gridCol>
                <a:gridCol w="1497942">
                  <a:extLst>
                    <a:ext uri="{9D8B030D-6E8A-4147-A177-3AD203B41FA5}">
                      <a16:colId xmlns:a16="http://schemas.microsoft.com/office/drawing/2014/main" val="1325594931"/>
                    </a:ext>
                  </a:extLst>
                </a:gridCol>
              </a:tblGrid>
              <a:tr h="370840">
                <a:tc>
                  <a:txBody>
                    <a:bodyPr/>
                    <a:lstStyle/>
                    <a:p>
                      <a:pPr algn="ctr"/>
                      <a:r>
                        <a:rPr lang="en-US" sz="1400" dirty="0"/>
                        <a:t>Document</a:t>
                      </a:r>
                    </a:p>
                  </a:txBody>
                  <a:tcPr/>
                </a:tc>
                <a:tc>
                  <a:txBody>
                    <a:bodyPr/>
                    <a:lstStyle/>
                    <a:p>
                      <a:pPr algn="ctr"/>
                      <a:r>
                        <a:rPr lang="en-US" sz="1400" dirty="0"/>
                        <a:t>Slides</a:t>
                      </a:r>
                    </a:p>
                  </a:txBody>
                  <a:tcPr/>
                </a:tc>
                <a:extLst>
                  <a:ext uri="{0D108BD9-81ED-4DB2-BD59-A6C34878D82A}">
                    <a16:rowId xmlns:a16="http://schemas.microsoft.com/office/drawing/2014/main" val="2854247318"/>
                  </a:ext>
                </a:extLst>
              </a:tr>
              <a:tr h="370840">
                <a:tc>
                  <a:txBody>
                    <a:bodyPr/>
                    <a:lstStyle/>
                    <a:p>
                      <a:r>
                        <a:rPr lang="en-US" sz="1400" dirty="0"/>
                        <a:t>Rehab Team</a:t>
                      </a:r>
                    </a:p>
                  </a:txBody>
                  <a:tcPr/>
                </a:tc>
                <a:tc>
                  <a:txBody>
                    <a:bodyPr/>
                    <a:lstStyle/>
                    <a:p>
                      <a:r>
                        <a:rPr lang="en-US" sz="1400" dirty="0"/>
                        <a:t>English: 2-3</a:t>
                      </a:r>
                    </a:p>
                    <a:p>
                      <a:pPr lvl="0">
                        <a:buNone/>
                      </a:pPr>
                      <a:r>
                        <a:rPr lang="en-US" sz="1400" dirty="0"/>
                        <a:t>French: 27-28</a:t>
                      </a:r>
                    </a:p>
                  </a:txBody>
                  <a:tcPr/>
                </a:tc>
                <a:extLst>
                  <a:ext uri="{0D108BD9-81ED-4DB2-BD59-A6C34878D82A}">
                    <a16:rowId xmlns:a16="http://schemas.microsoft.com/office/drawing/2014/main" val="6751460"/>
                  </a:ext>
                </a:extLst>
              </a:tr>
              <a:tr h="370840">
                <a:tc>
                  <a:txBody>
                    <a:bodyPr/>
                    <a:lstStyle/>
                    <a:p>
                      <a:r>
                        <a:rPr lang="en-US" sz="1400" dirty="0"/>
                        <a:t>Physiotherapy Goals</a:t>
                      </a:r>
                    </a:p>
                  </a:txBody>
                  <a:tcPr/>
                </a:tc>
                <a:tc>
                  <a:txBody>
                    <a:bodyPr/>
                    <a:lstStyle/>
                    <a:p>
                      <a:r>
                        <a:rPr lang="en-US" sz="1400" dirty="0"/>
                        <a:t>English: 4</a:t>
                      </a:r>
                    </a:p>
                    <a:p>
                      <a:pPr lvl="0">
                        <a:buNone/>
                      </a:pPr>
                      <a:r>
                        <a:rPr lang="en-US" sz="1400" dirty="0"/>
                        <a:t>French: 29</a:t>
                      </a:r>
                    </a:p>
                  </a:txBody>
                  <a:tcPr/>
                </a:tc>
                <a:extLst>
                  <a:ext uri="{0D108BD9-81ED-4DB2-BD59-A6C34878D82A}">
                    <a16:rowId xmlns:a16="http://schemas.microsoft.com/office/drawing/2014/main" val="964497766"/>
                  </a:ext>
                </a:extLst>
              </a:tr>
              <a:tr h="370840">
                <a:tc>
                  <a:txBody>
                    <a:bodyPr/>
                    <a:lstStyle/>
                    <a:p>
                      <a:r>
                        <a:rPr lang="en-US" sz="1400" dirty="0"/>
                        <a:t>Transfers </a:t>
                      </a:r>
                    </a:p>
                  </a:txBody>
                  <a:tcPr/>
                </a:tc>
                <a:tc>
                  <a:txBody>
                    <a:bodyPr/>
                    <a:lstStyle/>
                    <a:p>
                      <a:r>
                        <a:rPr lang="en-US" sz="1400" dirty="0"/>
                        <a:t>English: 5-6</a:t>
                      </a:r>
                    </a:p>
                    <a:p>
                      <a:pPr lvl="0">
                        <a:buNone/>
                      </a:pPr>
                      <a:r>
                        <a:rPr lang="en-US" sz="1400" dirty="0"/>
                        <a:t>French: 30-31</a:t>
                      </a:r>
                    </a:p>
                  </a:txBody>
                  <a:tcPr/>
                </a:tc>
                <a:extLst>
                  <a:ext uri="{0D108BD9-81ED-4DB2-BD59-A6C34878D82A}">
                    <a16:rowId xmlns:a16="http://schemas.microsoft.com/office/drawing/2014/main" val="2833679827"/>
                  </a:ext>
                </a:extLst>
              </a:tr>
              <a:tr h="370840">
                <a:tc>
                  <a:txBody>
                    <a:bodyPr/>
                    <a:lstStyle/>
                    <a:p>
                      <a:r>
                        <a:rPr lang="en-US" sz="1400" dirty="0"/>
                        <a:t>Transfers (wheelchair)</a:t>
                      </a:r>
                    </a:p>
                  </a:txBody>
                  <a:tcPr/>
                </a:tc>
                <a:tc>
                  <a:txBody>
                    <a:bodyPr/>
                    <a:lstStyle/>
                    <a:p>
                      <a:r>
                        <a:rPr lang="en-US" sz="1400" dirty="0"/>
                        <a:t>English: 7-8</a:t>
                      </a:r>
                    </a:p>
                    <a:p>
                      <a:pPr lvl="0">
                        <a:buNone/>
                      </a:pPr>
                      <a:r>
                        <a:rPr lang="en-US" sz="1400" dirty="0"/>
                        <a:t>French: 32-33</a:t>
                      </a:r>
                    </a:p>
                  </a:txBody>
                  <a:tcPr/>
                </a:tc>
                <a:extLst>
                  <a:ext uri="{0D108BD9-81ED-4DB2-BD59-A6C34878D82A}">
                    <a16:rowId xmlns:a16="http://schemas.microsoft.com/office/drawing/2014/main" val="2925503306"/>
                  </a:ext>
                </a:extLst>
              </a:tr>
              <a:tr h="370840">
                <a:tc>
                  <a:txBody>
                    <a:bodyPr/>
                    <a:lstStyle/>
                    <a:p>
                      <a:r>
                        <a:rPr lang="en-US" sz="1400" dirty="0"/>
                        <a:t>Occupational Therapy Goals</a:t>
                      </a:r>
                    </a:p>
                  </a:txBody>
                  <a:tcPr/>
                </a:tc>
                <a:tc>
                  <a:txBody>
                    <a:bodyPr/>
                    <a:lstStyle/>
                    <a:p>
                      <a:r>
                        <a:rPr lang="en-US" sz="1400" dirty="0"/>
                        <a:t>English: 9</a:t>
                      </a:r>
                    </a:p>
                    <a:p>
                      <a:pPr lvl="0">
                        <a:buNone/>
                      </a:pPr>
                      <a:r>
                        <a:rPr lang="en-US" sz="1400" dirty="0"/>
                        <a:t>French: 34</a:t>
                      </a:r>
                    </a:p>
                  </a:txBody>
                  <a:tcPr/>
                </a:tc>
                <a:extLst>
                  <a:ext uri="{0D108BD9-81ED-4DB2-BD59-A6C34878D82A}">
                    <a16:rowId xmlns:a16="http://schemas.microsoft.com/office/drawing/2014/main" val="1473315713"/>
                  </a:ext>
                </a:extLst>
              </a:tr>
              <a:tr h="370840">
                <a:tc>
                  <a:txBody>
                    <a:bodyPr/>
                    <a:lstStyle/>
                    <a:p>
                      <a:r>
                        <a:rPr lang="en-US" sz="1400" dirty="0"/>
                        <a:t>Occupational Therapy ADLs</a:t>
                      </a:r>
                    </a:p>
                  </a:txBody>
                  <a:tcPr/>
                </a:tc>
                <a:tc>
                  <a:txBody>
                    <a:bodyPr/>
                    <a:lstStyle/>
                    <a:p>
                      <a:r>
                        <a:rPr lang="en-US" sz="1400" dirty="0"/>
                        <a:t>English: 10-11</a:t>
                      </a:r>
                    </a:p>
                    <a:p>
                      <a:pPr lvl="0">
                        <a:buNone/>
                      </a:pPr>
                      <a:r>
                        <a:rPr lang="en-US" sz="1400" dirty="0"/>
                        <a:t>French: 35-36</a:t>
                      </a:r>
                    </a:p>
                  </a:txBody>
                  <a:tcPr/>
                </a:tc>
                <a:extLst>
                  <a:ext uri="{0D108BD9-81ED-4DB2-BD59-A6C34878D82A}">
                    <a16:rowId xmlns:a16="http://schemas.microsoft.com/office/drawing/2014/main" val="3764059933"/>
                  </a:ext>
                </a:extLst>
              </a:tr>
              <a:tr h="370840">
                <a:tc>
                  <a:txBody>
                    <a:bodyPr/>
                    <a:lstStyle/>
                    <a:p>
                      <a:r>
                        <a:rPr lang="en-US" sz="1400" dirty="0"/>
                        <a:t>Occupational Therapy IADLs</a:t>
                      </a:r>
                    </a:p>
                  </a:txBody>
                  <a:tcPr/>
                </a:tc>
                <a:tc>
                  <a:txBody>
                    <a:bodyPr/>
                    <a:lstStyle/>
                    <a:p>
                      <a:r>
                        <a:rPr lang="en-US" sz="1400" dirty="0"/>
                        <a:t>English: 12</a:t>
                      </a:r>
                    </a:p>
                    <a:p>
                      <a:pPr lvl="0">
                        <a:buNone/>
                      </a:pPr>
                      <a:r>
                        <a:rPr lang="en-US" sz="1400" dirty="0"/>
                        <a:t>French: 37</a:t>
                      </a:r>
                    </a:p>
                  </a:txBody>
                  <a:tcPr/>
                </a:tc>
                <a:extLst>
                  <a:ext uri="{0D108BD9-81ED-4DB2-BD59-A6C34878D82A}">
                    <a16:rowId xmlns:a16="http://schemas.microsoft.com/office/drawing/2014/main" val="3990285472"/>
                  </a:ext>
                </a:extLst>
              </a:tr>
              <a:tr h="370839">
                <a:tc>
                  <a:txBody>
                    <a:bodyPr/>
                    <a:lstStyle/>
                    <a:p>
                      <a:pPr lvl="0">
                        <a:buNone/>
                      </a:pPr>
                      <a:r>
                        <a:rPr lang="en-US" sz="1400" dirty="0"/>
                        <a:t>Recommended Equipment</a:t>
                      </a:r>
                    </a:p>
                  </a:txBody>
                  <a:tcPr/>
                </a:tc>
                <a:tc>
                  <a:txBody>
                    <a:bodyPr/>
                    <a:lstStyle/>
                    <a:p>
                      <a:pPr lvl="0">
                        <a:buNone/>
                      </a:pPr>
                      <a:r>
                        <a:rPr lang="en-US" sz="1400" dirty="0"/>
                        <a:t>English: 13-14</a:t>
                      </a:r>
                    </a:p>
                    <a:p>
                      <a:pPr lvl="0">
                        <a:buNone/>
                      </a:pPr>
                      <a:r>
                        <a:rPr lang="en-US" sz="1400" dirty="0"/>
                        <a:t>French: 38-39</a:t>
                      </a:r>
                    </a:p>
                  </a:txBody>
                  <a:tcPr/>
                </a:tc>
                <a:extLst>
                  <a:ext uri="{0D108BD9-81ED-4DB2-BD59-A6C34878D82A}">
                    <a16:rowId xmlns:a16="http://schemas.microsoft.com/office/drawing/2014/main" val="769486854"/>
                  </a:ext>
                </a:extLst>
              </a:tr>
              <a:tr h="370838">
                <a:tc>
                  <a:txBody>
                    <a:bodyPr/>
                    <a:lstStyle/>
                    <a:p>
                      <a:pPr lvl="0">
                        <a:buNone/>
                      </a:pPr>
                      <a:r>
                        <a:rPr lang="en-US" sz="1400" dirty="0"/>
                        <a:t>Speech Therapy Goals</a:t>
                      </a:r>
                    </a:p>
                  </a:txBody>
                  <a:tcPr/>
                </a:tc>
                <a:tc>
                  <a:txBody>
                    <a:bodyPr/>
                    <a:lstStyle/>
                    <a:p>
                      <a:pPr lvl="0">
                        <a:buNone/>
                      </a:pPr>
                      <a:r>
                        <a:rPr lang="en-US" sz="1400" dirty="0"/>
                        <a:t>English: 15-16</a:t>
                      </a:r>
                    </a:p>
                    <a:p>
                      <a:pPr lvl="0">
                        <a:buNone/>
                      </a:pPr>
                      <a:r>
                        <a:rPr lang="en-US" sz="1400" dirty="0"/>
                        <a:t>French:  40-41</a:t>
                      </a:r>
                    </a:p>
                  </a:txBody>
                  <a:tcPr/>
                </a:tc>
                <a:extLst>
                  <a:ext uri="{0D108BD9-81ED-4DB2-BD59-A6C34878D82A}">
                    <a16:rowId xmlns:a16="http://schemas.microsoft.com/office/drawing/2014/main" val="772500565"/>
                  </a:ext>
                </a:extLst>
              </a:tr>
              <a:tr h="567203">
                <a:tc>
                  <a:txBody>
                    <a:bodyPr/>
                    <a:lstStyle/>
                    <a:p>
                      <a:pPr lvl="0">
                        <a:buNone/>
                      </a:pPr>
                      <a:r>
                        <a:rPr lang="en-US" sz="1400" dirty="0"/>
                        <a:t>Swallow Strategies</a:t>
                      </a:r>
                    </a:p>
                  </a:txBody>
                  <a:tcPr/>
                </a:tc>
                <a:tc>
                  <a:txBody>
                    <a:bodyPr/>
                    <a:lstStyle/>
                    <a:p>
                      <a:pPr lvl="0">
                        <a:buNone/>
                      </a:pPr>
                      <a:r>
                        <a:rPr lang="en-US" sz="1400" dirty="0"/>
                        <a:t>English: 17</a:t>
                      </a:r>
                    </a:p>
                    <a:p>
                      <a:pPr lvl="0">
                        <a:buNone/>
                      </a:pPr>
                      <a:r>
                        <a:rPr lang="en-US" sz="1400" dirty="0"/>
                        <a:t>French: 42</a:t>
                      </a:r>
                    </a:p>
                  </a:txBody>
                  <a:tcPr/>
                </a:tc>
                <a:extLst>
                  <a:ext uri="{0D108BD9-81ED-4DB2-BD59-A6C34878D82A}">
                    <a16:rowId xmlns:a16="http://schemas.microsoft.com/office/drawing/2014/main" val="1880368718"/>
                  </a:ext>
                </a:extLst>
              </a:tr>
              <a:tr h="370838">
                <a:tc>
                  <a:txBody>
                    <a:bodyPr/>
                    <a:lstStyle/>
                    <a:p>
                      <a:pPr lvl="0">
                        <a:buNone/>
                      </a:pPr>
                      <a:r>
                        <a:rPr lang="en-US" sz="1400" dirty="0"/>
                        <a:t>Social Work</a:t>
                      </a:r>
                    </a:p>
                  </a:txBody>
                  <a:tcPr/>
                </a:tc>
                <a:tc>
                  <a:txBody>
                    <a:bodyPr/>
                    <a:lstStyle/>
                    <a:p>
                      <a:pPr lvl="0">
                        <a:buNone/>
                      </a:pPr>
                      <a:r>
                        <a:rPr lang="en-US" sz="1400" dirty="0"/>
                        <a:t>English: 18</a:t>
                      </a:r>
                    </a:p>
                    <a:p>
                      <a:pPr lvl="0">
                        <a:buNone/>
                      </a:pPr>
                      <a:r>
                        <a:rPr lang="en-US" sz="1400" dirty="0"/>
                        <a:t>French: 43</a:t>
                      </a:r>
                    </a:p>
                  </a:txBody>
                  <a:tcPr/>
                </a:tc>
                <a:extLst>
                  <a:ext uri="{0D108BD9-81ED-4DB2-BD59-A6C34878D82A}">
                    <a16:rowId xmlns:a16="http://schemas.microsoft.com/office/drawing/2014/main" val="3071352235"/>
                  </a:ext>
                </a:extLst>
              </a:tr>
              <a:tr h="370838">
                <a:tc>
                  <a:txBody>
                    <a:bodyPr/>
                    <a:lstStyle/>
                    <a:p>
                      <a:pPr lvl="0">
                        <a:buNone/>
                      </a:pPr>
                      <a:r>
                        <a:rPr lang="en-US" sz="1400" dirty="0"/>
                        <a:t>Discharge Plan Destinations</a:t>
                      </a:r>
                    </a:p>
                  </a:txBody>
                  <a:tcPr/>
                </a:tc>
                <a:tc>
                  <a:txBody>
                    <a:bodyPr/>
                    <a:lstStyle/>
                    <a:p>
                      <a:pPr lvl="0">
                        <a:buNone/>
                      </a:pPr>
                      <a:r>
                        <a:rPr lang="en-US" sz="1400" dirty="0"/>
                        <a:t>English: 19</a:t>
                      </a:r>
                    </a:p>
                    <a:p>
                      <a:pPr lvl="0">
                        <a:buNone/>
                      </a:pPr>
                      <a:r>
                        <a:rPr lang="en-US" sz="1400" dirty="0"/>
                        <a:t>French:  44</a:t>
                      </a:r>
                    </a:p>
                  </a:txBody>
                  <a:tcPr/>
                </a:tc>
                <a:extLst>
                  <a:ext uri="{0D108BD9-81ED-4DB2-BD59-A6C34878D82A}">
                    <a16:rowId xmlns:a16="http://schemas.microsoft.com/office/drawing/2014/main" val="1324895624"/>
                  </a:ext>
                </a:extLst>
              </a:tr>
              <a:tr h="370838">
                <a:tc>
                  <a:txBody>
                    <a:bodyPr/>
                    <a:lstStyle/>
                    <a:p>
                      <a:pPr lvl="0">
                        <a:buNone/>
                      </a:pPr>
                      <a:r>
                        <a:rPr lang="en-US" sz="1400" dirty="0"/>
                        <a:t>Family Meeting Goals</a:t>
                      </a:r>
                    </a:p>
                  </a:txBody>
                  <a:tcPr/>
                </a:tc>
                <a:tc>
                  <a:txBody>
                    <a:bodyPr/>
                    <a:lstStyle/>
                    <a:p>
                      <a:pPr lvl="0">
                        <a:buNone/>
                      </a:pPr>
                      <a:r>
                        <a:rPr lang="en-US" sz="1400" dirty="0"/>
                        <a:t>English: 20</a:t>
                      </a:r>
                    </a:p>
                    <a:p>
                      <a:pPr lvl="0">
                        <a:buNone/>
                      </a:pPr>
                      <a:r>
                        <a:rPr lang="en-US" sz="1400" dirty="0"/>
                        <a:t>French:  45</a:t>
                      </a:r>
                    </a:p>
                  </a:txBody>
                  <a:tcPr/>
                </a:tc>
                <a:extLst>
                  <a:ext uri="{0D108BD9-81ED-4DB2-BD59-A6C34878D82A}">
                    <a16:rowId xmlns:a16="http://schemas.microsoft.com/office/drawing/2014/main" val="2241212584"/>
                  </a:ext>
                </a:extLst>
              </a:tr>
              <a:tr h="370838">
                <a:tc>
                  <a:txBody>
                    <a:bodyPr/>
                    <a:lstStyle/>
                    <a:p>
                      <a:pPr lvl="0">
                        <a:buNone/>
                      </a:pPr>
                      <a:r>
                        <a:rPr lang="en-US" sz="1400" dirty="0"/>
                        <a:t>Pharmacy Medication Description</a:t>
                      </a:r>
                    </a:p>
                  </a:txBody>
                  <a:tcPr/>
                </a:tc>
                <a:tc>
                  <a:txBody>
                    <a:bodyPr/>
                    <a:lstStyle/>
                    <a:p>
                      <a:pPr lvl="0">
                        <a:buNone/>
                      </a:pPr>
                      <a:r>
                        <a:rPr lang="en-US" sz="1400" dirty="0"/>
                        <a:t>English: 21-24</a:t>
                      </a:r>
                    </a:p>
                    <a:p>
                      <a:pPr lvl="0">
                        <a:buNone/>
                      </a:pPr>
                      <a:r>
                        <a:rPr lang="en-US" sz="1400" dirty="0"/>
                        <a:t>French:  46-49</a:t>
                      </a:r>
                    </a:p>
                  </a:txBody>
                  <a:tcPr/>
                </a:tc>
                <a:extLst>
                  <a:ext uri="{0D108BD9-81ED-4DB2-BD59-A6C34878D82A}">
                    <a16:rowId xmlns:a16="http://schemas.microsoft.com/office/drawing/2014/main" val="3615489832"/>
                  </a:ext>
                </a:extLst>
              </a:tr>
              <a:tr h="370838">
                <a:tc>
                  <a:txBody>
                    <a:bodyPr/>
                    <a:lstStyle/>
                    <a:p>
                      <a:pPr lvl="0">
                        <a:buNone/>
                      </a:pPr>
                      <a:r>
                        <a:rPr lang="en-US" sz="1400" dirty="0"/>
                        <a:t>Questions</a:t>
                      </a:r>
                    </a:p>
                  </a:txBody>
                  <a:tcPr/>
                </a:tc>
                <a:tc>
                  <a:txBody>
                    <a:bodyPr/>
                    <a:lstStyle/>
                    <a:p>
                      <a:pPr lvl="0">
                        <a:buNone/>
                      </a:pPr>
                      <a:r>
                        <a:rPr lang="en-US" sz="1400" dirty="0"/>
                        <a:t>English: 25</a:t>
                      </a:r>
                    </a:p>
                    <a:p>
                      <a:pPr lvl="0">
                        <a:buNone/>
                      </a:pPr>
                      <a:r>
                        <a:rPr lang="en-US" sz="1400" dirty="0"/>
                        <a:t>French: 50</a:t>
                      </a:r>
                    </a:p>
                  </a:txBody>
                  <a:tcPr/>
                </a:tc>
                <a:extLst>
                  <a:ext uri="{0D108BD9-81ED-4DB2-BD59-A6C34878D82A}">
                    <a16:rowId xmlns:a16="http://schemas.microsoft.com/office/drawing/2014/main" val="1915062224"/>
                  </a:ext>
                </a:extLst>
              </a:tr>
              <a:tr h="370838">
                <a:tc>
                  <a:txBody>
                    <a:bodyPr/>
                    <a:lstStyle/>
                    <a:p>
                      <a:pPr lvl="0">
                        <a:buNone/>
                      </a:pPr>
                      <a:r>
                        <a:rPr lang="en-US" sz="1400" dirty="0"/>
                        <a:t>Lined Paper</a:t>
                      </a:r>
                    </a:p>
                  </a:txBody>
                  <a:tcPr/>
                </a:tc>
                <a:tc>
                  <a:txBody>
                    <a:bodyPr/>
                    <a:lstStyle/>
                    <a:p>
                      <a:pPr lvl="0">
                        <a:buNone/>
                      </a:pPr>
                      <a:r>
                        <a:rPr lang="en-US" sz="1400" dirty="0"/>
                        <a:t>English: 26</a:t>
                      </a:r>
                    </a:p>
                    <a:p>
                      <a:pPr lvl="0">
                        <a:buNone/>
                      </a:pPr>
                      <a:r>
                        <a:rPr lang="en-US" sz="1400" dirty="0"/>
                        <a:t>French: 51</a:t>
                      </a:r>
                    </a:p>
                  </a:txBody>
                  <a:tcPr/>
                </a:tc>
                <a:extLst>
                  <a:ext uri="{0D108BD9-81ED-4DB2-BD59-A6C34878D82A}">
                    <a16:rowId xmlns:a16="http://schemas.microsoft.com/office/drawing/2014/main" val="2248857415"/>
                  </a:ext>
                </a:extLst>
              </a:tr>
            </a:tbl>
          </a:graphicData>
        </a:graphic>
      </p:graphicFrame>
    </p:spTree>
    <p:extLst>
      <p:ext uri="{BB962C8B-B14F-4D97-AF65-F5344CB8AC3E}">
        <p14:creationId xmlns:p14="http://schemas.microsoft.com/office/powerpoint/2010/main" val="1559200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403841" y="-13157"/>
            <a:ext cx="306411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Discharge Plan</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44444" y="375824"/>
            <a:ext cx="5491834" cy="710418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ea typeface="+mn-lt"/>
                <a:cs typeface="Calibri"/>
              </a:rPr>
              <a:t>Home</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ea typeface="Calibri" panose="020F0502020204030204"/>
              <a:cs typeface="Calibri" panose="020F0502020204030204"/>
            </a:endParaRPr>
          </a:p>
          <a:p>
            <a:pPr>
              <a:lnSpc>
                <a:spcPct val="150000"/>
              </a:lnSpc>
            </a:pPr>
            <a:r>
              <a:rPr lang="en-US" b="1" dirty="0">
                <a:latin typeface="Segoe UI"/>
                <a:ea typeface="+mn-lt"/>
                <a:cs typeface="Segoe UI"/>
              </a:rPr>
              <a:t>______________________________________________________</a:t>
            </a:r>
            <a:endParaRPr lang="en-US">
              <a:ea typeface="Calibri" panose="020F0502020204030204"/>
              <a:cs typeface="Calibri" panose="020F0502020204030204"/>
            </a:endParaRPr>
          </a:p>
          <a:p>
            <a:pPr>
              <a:lnSpc>
                <a:spcPct val="150000"/>
              </a:lnSpc>
            </a:pPr>
            <a:endParaRPr lang="en-US" b="1">
              <a:latin typeface="Segoe UI"/>
              <a:ea typeface="+mn-lt"/>
              <a:cs typeface="Segoe UI"/>
            </a:endParaRPr>
          </a:p>
          <a:p>
            <a:pPr>
              <a:lnSpc>
                <a:spcPct val="150000"/>
              </a:lnSpc>
            </a:pPr>
            <a:endParaRPr lang="en-US" b="1" dirty="0">
              <a:solidFill>
                <a:srgbClr val="000000"/>
              </a:solidFill>
              <a:latin typeface="Segoe UI"/>
              <a:ea typeface="+mn-lt"/>
              <a:cs typeface="Segoe UI"/>
            </a:endParaRPr>
          </a:p>
          <a:p>
            <a:pPr>
              <a:lnSpc>
                <a:spcPct val="150000"/>
              </a:lnSpc>
            </a:pPr>
            <a:r>
              <a:rPr lang="en-US" b="1" dirty="0">
                <a:solidFill>
                  <a:srgbClr val="000000"/>
                </a:solidFill>
                <a:latin typeface="Century Gothic"/>
                <a:ea typeface="+mn-lt"/>
                <a:cs typeface="Calibri"/>
              </a:rPr>
              <a:t>Retirement Home/Supportive Housing</a:t>
            </a:r>
            <a:endParaRPr lang="en-US">
              <a:ea typeface="Calibri" panose="020F0502020204030204"/>
              <a:cs typeface="Calibri" panose="020F0502020204030204"/>
            </a:endParaRP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ea typeface="Calibri" panose="020F0502020204030204"/>
              <a:cs typeface="Calibri" panose="020F0502020204030204"/>
            </a:endParaRPr>
          </a:p>
          <a:p>
            <a:pPr>
              <a:lnSpc>
                <a:spcPct val="150000"/>
              </a:lnSpc>
            </a:pPr>
            <a:r>
              <a:rPr lang="en-US" b="1" dirty="0">
                <a:latin typeface="Segoe UI"/>
                <a:ea typeface="+mn-lt"/>
                <a:cs typeface="Segoe UI"/>
              </a:rPr>
              <a:t>______________________________________________________</a:t>
            </a:r>
            <a:endParaRPr lang="en-US">
              <a:ea typeface="Calibri" panose="020F0502020204030204"/>
              <a:cs typeface="Calibri" panose="020F0502020204030204"/>
            </a:endParaRPr>
          </a:p>
          <a:p>
            <a:pPr>
              <a:lnSpc>
                <a:spcPct val="150000"/>
              </a:lnSpc>
            </a:pPr>
            <a:endParaRPr lang="en-US" b="1">
              <a:latin typeface="Segoe UI"/>
              <a:ea typeface="+mn-lt"/>
              <a:cs typeface="Segoe UI"/>
            </a:endParaRPr>
          </a:p>
          <a:p>
            <a:pPr>
              <a:lnSpc>
                <a:spcPct val="150000"/>
              </a:lnSpc>
            </a:pPr>
            <a:endParaRPr lang="en-US" b="1" dirty="0">
              <a:latin typeface="Segoe UI"/>
              <a:ea typeface="+mn-lt"/>
              <a:cs typeface="Segoe UI"/>
            </a:endParaRPr>
          </a:p>
          <a:p>
            <a:pPr>
              <a:lnSpc>
                <a:spcPct val="150000"/>
              </a:lnSpc>
            </a:pPr>
            <a:r>
              <a:rPr lang="en-US" b="1" dirty="0">
                <a:latin typeface="Century Gothic"/>
                <a:ea typeface="+mn-lt"/>
                <a:cs typeface="+mn-lt"/>
              </a:rPr>
              <a:t>Long-Term Care home</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r>
              <a:rPr lang="en-US" b="1" dirty="0">
                <a:latin typeface="Segoe UI"/>
                <a:cs typeface="Segoe UI"/>
              </a:rPr>
              <a:t>________</a:t>
            </a:r>
            <a:endParaRPr lang="en-US">
              <a:solidFill>
                <a:srgbClr val="808080"/>
              </a:solidFill>
              <a:latin typeface="Segoe UI"/>
              <a:cs typeface="Segoe UI"/>
            </a:endParaRPr>
          </a:p>
        </p:txBody>
      </p:sp>
      <p:pic>
        <p:nvPicPr>
          <p:cNvPr id="5" name="Picture 4">
            <a:extLst>
              <a:ext uri="{FF2B5EF4-FFF2-40B4-BE49-F238E27FC236}">
                <a16:creationId xmlns:a16="http://schemas.microsoft.com/office/drawing/2014/main" id="{41097849-C5E6-1B99-DB20-5ABE61AFFB27}"/>
              </a:ext>
            </a:extLst>
          </p:cNvPr>
          <p:cNvPicPr>
            <a:picLocks noChangeAspect="1"/>
          </p:cNvPicPr>
          <p:nvPr/>
        </p:nvPicPr>
        <p:blipFill rotWithShape="1">
          <a:blip r:embed="rId3"/>
          <a:srcRect l="220" r="2075" b="1219"/>
          <a:stretch/>
        </p:blipFill>
        <p:spPr>
          <a:xfrm>
            <a:off x="-573" y="993804"/>
            <a:ext cx="3026282" cy="1028383"/>
          </a:xfrm>
          <a:prstGeom prst="rect">
            <a:avLst/>
          </a:prstGeom>
        </p:spPr>
      </p:pic>
      <p:pic>
        <p:nvPicPr>
          <p:cNvPr id="6" name="Picture 5" descr="A person in a wheelchair next to a building&#10;&#10;Description automatically generated">
            <a:extLst>
              <a:ext uri="{FF2B5EF4-FFF2-40B4-BE49-F238E27FC236}">
                <a16:creationId xmlns:a16="http://schemas.microsoft.com/office/drawing/2014/main" id="{350472B2-B550-5B0A-C39C-E80E2E5F49B0}"/>
              </a:ext>
            </a:extLst>
          </p:cNvPr>
          <p:cNvPicPr>
            <a:picLocks noChangeAspect="1"/>
          </p:cNvPicPr>
          <p:nvPr/>
        </p:nvPicPr>
        <p:blipFill rotWithShape="1">
          <a:blip r:embed="rId4"/>
          <a:srcRect l="3676" r="-164" b="972"/>
          <a:stretch/>
        </p:blipFill>
        <p:spPr>
          <a:xfrm>
            <a:off x="162385" y="5876244"/>
            <a:ext cx="2236413" cy="1229665"/>
          </a:xfrm>
          <a:prstGeom prst="rect">
            <a:avLst/>
          </a:prstGeom>
        </p:spPr>
      </p:pic>
      <p:pic>
        <p:nvPicPr>
          <p:cNvPr id="7" name="Picture 6" descr="A drawing of people walking in a crosswalk&#10;&#10;Description automatically generated">
            <a:extLst>
              <a:ext uri="{FF2B5EF4-FFF2-40B4-BE49-F238E27FC236}">
                <a16:creationId xmlns:a16="http://schemas.microsoft.com/office/drawing/2014/main" id="{8B2D0F89-034D-98E2-B177-9A2FD5C8EB1C}"/>
              </a:ext>
            </a:extLst>
          </p:cNvPr>
          <p:cNvPicPr>
            <a:picLocks noChangeAspect="1"/>
          </p:cNvPicPr>
          <p:nvPr/>
        </p:nvPicPr>
        <p:blipFill rotWithShape="1">
          <a:blip r:embed="rId5"/>
          <a:srcRect r="2330" b="-1163"/>
          <a:stretch/>
        </p:blipFill>
        <p:spPr>
          <a:xfrm>
            <a:off x="209725" y="3542817"/>
            <a:ext cx="2200322" cy="1113397"/>
          </a:xfrm>
          <a:prstGeom prst="rect">
            <a:avLst/>
          </a:prstGeom>
        </p:spPr>
      </p:pic>
      <p:pic>
        <p:nvPicPr>
          <p:cNvPr id="9" name="Picture 8" descr="A few people standing next to a wheelchair&#10;&#10;Description automatically generated">
            <a:extLst>
              <a:ext uri="{FF2B5EF4-FFF2-40B4-BE49-F238E27FC236}">
                <a16:creationId xmlns:a16="http://schemas.microsoft.com/office/drawing/2014/main" id="{6A872B2C-8876-BBBF-2D12-FC7E34840E58}"/>
              </a:ext>
            </a:extLst>
          </p:cNvPr>
          <p:cNvPicPr>
            <a:picLocks noChangeAspect="1"/>
          </p:cNvPicPr>
          <p:nvPr/>
        </p:nvPicPr>
        <p:blipFill>
          <a:blip r:embed="rId6"/>
          <a:stretch>
            <a:fillRect/>
          </a:stretch>
        </p:blipFill>
        <p:spPr>
          <a:xfrm>
            <a:off x="166862" y="7153713"/>
            <a:ext cx="2369267" cy="1455789"/>
          </a:xfrm>
          <a:prstGeom prst="rect">
            <a:avLst/>
          </a:prstGeom>
        </p:spPr>
      </p:pic>
      <p:sp>
        <p:nvSpPr>
          <p:cNvPr id="13" name="TextBox 12">
            <a:extLst>
              <a:ext uri="{FF2B5EF4-FFF2-40B4-BE49-F238E27FC236}">
                <a16:creationId xmlns:a16="http://schemas.microsoft.com/office/drawing/2014/main" id="{372BA3EA-A49A-E66B-0E87-FE1318DB5B5D}"/>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7"/>
              </a:rPr>
              <a:t>https://www.aphasia.ca/participics</a:t>
            </a:r>
            <a:endParaRPr lang="en-US"/>
          </a:p>
        </p:txBody>
      </p:sp>
    </p:spTree>
    <p:extLst>
      <p:ext uri="{BB962C8B-B14F-4D97-AF65-F5344CB8AC3E}">
        <p14:creationId xmlns:p14="http://schemas.microsoft.com/office/powerpoint/2010/main" val="3705047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5922342" y="6455"/>
            <a:ext cx="942257" cy="942975"/>
          </a:xfrm>
          <a:prstGeom prst="rect">
            <a:avLst/>
          </a:prstGeom>
        </p:spPr>
      </p:pic>
      <p:pic>
        <p:nvPicPr>
          <p:cNvPr id="2" name="Picture 1" descr="A person in a wheelchair&#10;&#10;Description automatically generated">
            <a:extLst>
              <a:ext uri="{FF2B5EF4-FFF2-40B4-BE49-F238E27FC236}">
                <a16:creationId xmlns:a16="http://schemas.microsoft.com/office/drawing/2014/main" id="{0268A79F-AA40-D276-08BF-966B3D9BCC04}"/>
              </a:ext>
            </a:extLst>
          </p:cNvPr>
          <p:cNvPicPr>
            <a:picLocks noChangeAspect="1"/>
          </p:cNvPicPr>
          <p:nvPr/>
        </p:nvPicPr>
        <p:blipFill>
          <a:blip r:embed="rId3"/>
          <a:stretch>
            <a:fillRect/>
          </a:stretch>
        </p:blipFill>
        <p:spPr>
          <a:xfrm>
            <a:off x="1091633" y="7372028"/>
            <a:ext cx="4374932" cy="1478399"/>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923015" y="168073"/>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Family Meeting</a:t>
            </a:r>
            <a:endParaRPr lang="en-US"/>
          </a:p>
        </p:txBody>
      </p:sp>
      <p:sp>
        <p:nvSpPr>
          <p:cNvPr id="9" name="TextBox 2">
            <a:extLst>
              <a:ext uri="{FF2B5EF4-FFF2-40B4-BE49-F238E27FC236}">
                <a16:creationId xmlns:a16="http://schemas.microsoft.com/office/drawing/2014/main" id="{B4FFEF0B-239F-68BB-0E83-8BE215F1BFDD}"/>
              </a:ext>
            </a:extLst>
          </p:cNvPr>
          <p:cNvSpPr txBox="1"/>
          <p:nvPr/>
        </p:nvSpPr>
        <p:spPr>
          <a:xfrm>
            <a:off x="1226959" y="945004"/>
            <a:ext cx="4390046" cy="62712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Meeting with rehab team to discuss:</a:t>
            </a:r>
          </a:p>
          <a:p>
            <a:pPr marL="285750" indent="-285750">
              <a:lnSpc>
                <a:spcPct val="150000"/>
              </a:lnSpc>
              <a:buFont typeface="Wingdings"/>
              <a:buChar char="q"/>
            </a:pPr>
            <a:r>
              <a:rPr lang="en-US" b="1" dirty="0">
                <a:latin typeface="Century Gothic"/>
                <a:cs typeface="Calibri"/>
              </a:rPr>
              <a:t>Progress in therapy</a:t>
            </a:r>
          </a:p>
          <a:p>
            <a:pPr marL="285750" indent="-285750">
              <a:lnSpc>
                <a:spcPct val="150000"/>
              </a:lnSpc>
              <a:buFont typeface="Wingdings"/>
              <a:buChar char="q"/>
            </a:pPr>
            <a:endParaRPr lang="en-US" b="1">
              <a:latin typeface="Century Gothic"/>
              <a:cs typeface="Calibri"/>
            </a:endParaRPr>
          </a:p>
          <a:p>
            <a:pPr marL="285750" indent="-285750">
              <a:lnSpc>
                <a:spcPct val="150000"/>
              </a:lnSpc>
              <a:buFont typeface="Wingdings"/>
              <a:buChar char="q"/>
            </a:pPr>
            <a:endParaRPr lang="en-US" b="1">
              <a:latin typeface="Century Gothic"/>
              <a:cs typeface="Calibri"/>
            </a:endParaRPr>
          </a:p>
          <a:p>
            <a:pPr marL="285750" indent="-285750">
              <a:lnSpc>
                <a:spcPct val="150000"/>
              </a:lnSpc>
              <a:buFont typeface="Wingdings"/>
              <a:buChar char="q"/>
            </a:pPr>
            <a:r>
              <a:rPr lang="en-US" b="1" dirty="0">
                <a:latin typeface="Century Gothic"/>
                <a:cs typeface="Calibri"/>
              </a:rPr>
              <a:t>Expectations for recovery</a:t>
            </a:r>
          </a:p>
          <a:p>
            <a:pPr marL="285750" indent="-285750">
              <a:lnSpc>
                <a:spcPct val="150000"/>
              </a:lnSpc>
              <a:buFont typeface="Wingdings"/>
              <a:buChar char="q"/>
            </a:pPr>
            <a:endParaRPr lang="en-US" b="1">
              <a:latin typeface="Century Gothic"/>
              <a:cs typeface="Calibri"/>
            </a:endParaRPr>
          </a:p>
          <a:p>
            <a:pPr>
              <a:lnSpc>
                <a:spcPct val="150000"/>
              </a:lnSpc>
            </a:pPr>
            <a:endParaRPr lang="en-US" b="1">
              <a:latin typeface="Century Gothic"/>
              <a:cs typeface="Calibri"/>
            </a:endParaRPr>
          </a:p>
          <a:p>
            <a:pPr marL="285750" indent="-285750">
              <a:lnSpc>
                <a:spcPct val="150000"/>
              </a:lnSpc>
              <a:buFont typeface="Wingdings"/>
              <a:buChar char="q"/>
            </a:pPr>
            <a:r>
              <a:rPr lang="en-US" b="1" dirty="0">
                <a:latin typeface="Century Gothic"/>
                <a:cs typeface="Arial"/>
              </a:rPr>
              <a:t>Next steps</a:t>
            </a:r>
            <a:endParaRPr lang="en-US">
              <a:solidFill>
                <a:srgbClr val="808080"/>
              </a:solidFill>
              <a:latin typeface="Century Gothic"/>
              <a:cs typeface="Arial"/>
            </a:endParaRPr>
          </a:p>
          <a:p>
            <a:pPr marL="742950" lvl="1" indent="-285750">
              <a:lnSpc>
                <a:spcPct val="150000"/>
              </a:lnSpc>
              <a:buFont typeface="Courier New,monospace"/>
              <a:buChar char="o"/>
            </a:pPr>
            <a:r>
              <a:rPr lang="en-US" b="1" dirty="0">
                <a:latin typeface="Century Gothic"/>
                <a:cs typeface="Arial"/>
              </a:rPr>
              <a:t>Referrals for other services</a:t>
            </a:r>
            <a:endParaRPr lang="en-US" dirty="0" err="1">
              <a:solidFill>
                <a:srgbClr val="808080"/>
              </a:solidFill>
              <a:latin typeface="Century Gothic"/>
              <a:cs typeface="Arial"/>
            </a:endParaRPr>
          </a:p>
          <a:p>
            <a:pPr marL="742950" lvl="1" indent="-285750">
              <a:lnSpc>
                <a:spcPct val="150000"/>
              </a:lnSpc>
              <a:buFont typeface="Courier New,monospace"/>
              <a:buChar char="o"/>
            </a:pPr>
            <a:r>
              <a:rPr lang="en-US" b="1" dirty="0">
                <a:latin typeface="Century Gothic"/>
                <a:cs typeface="Arial"/>
              </a:rPr>
              <a:t>Family training</a:t>
            </a:r>
            <a:endParaRPr lang="en-US" dirty="0">
              <a:solidFill>
                <a:srgbClr val="808080"/>
              </a:solidFill>
              <a:latin typeface="Century Gothic"/>
              <a:cs typeface="Arial"/>
            </a:endParaRPr>
          </a:p>
          <a:p>
            <a:pPr marL="742950" lvl="1" indent="-285750">
              <a:lnSpc>
                <a:spcPct val="150000"/>
              </a:lnSpc>
              <a:buFont typeface="Courier New,monospace"/>
              <a:buChar char="o"/>
            </a:pPr>
            <a:r>
              <a:rPr lang="en-US" b="1" dirty="0">
                <a:latin typeface="Century Gothic"/>
                <a:cs typeface="Arial"/>
              </a:rPr>
              <a:t>__________________________</a:t>
            </a:r>
            <a:endParaRPr lang="en-US" b="1" dirty="0">
              <a:solidFill>
                <a:srgbClr val="000000"/>
              </a:solidFill>
              <a:latin typeface="Century Gothic"/>
              <a:cs typeface="Arial"/>
            </a:endParaRPr>
          </a:p>
          <a:p>
            <a:pPr marL="285750" indent="-285750">
              <a:lnSpc>
                <a:spcPct val="150000"/>
              </a:lnSpc>
              <a:buFont typeface="Wingdings"/>
              <a:buChar char="q"/>
            </a:pPr>
            <a:endParaRPr lang="en-US" b="1">
              <a:latin typeface="Century Gothic"/>
              <a:cs typeface="Calibri"/>
            </a:endParaRPr>
          </a:p>
          <a:p>
            <a:pPr marL="285750" indent="-285750">
              <a:lnSpc>
                <a:spcPct val="150000"/>
              </a:lnSpc>
              <a:buFont typeface="Wingdings"/>
              <a:buChar char="q"/>
            </a:pPr>
            <a:endParaRPr lang="en-US" b="1" dirty="0">
              <a:latin typeface="Century Gothic"/>
              <a:cs typeface="Calibri"/>
            </a:endParaRPr>
          </a:p>
          <a:p>
            <a:pPr marL="285750" indent="-285750">
              <a:lnSpc>
                <a:spcPct val="150000"/>
              </a:lnSpc>
              <a:buFont typeface="Wingdings"/>
              <a:buChar char="q"/>
            </a:pPr>
            <a:r>
              <a:rPr lang="en-US" b="1" dirty="0">
                <a:latin typeface="Century Gothic"/>
                <a:cs typeface="Calibri"/>
              </a:rPr>
              <a:t>Discharge from hospital</a:t>
            </a:r>
          </a:p>
          <a:p>
            <a:pPr marL="285750" indent="-285750">
              <a:lnSpc>
                <a:spcPct val="150000"/>
              </a:lnSpc>
              <a:buFont typeface="Wingdings"/>
              <a:buChar char="q"/>
            </a:pPr>
            <a:endParaRPr lang="en-US" b="1">
              <a:latin typeface="Century Gothic"/>
              <a:cs typeface="Calibri"/>
            </a:endParaRPr>
          </a:p>
        </p:txBody>
      </p:sp>
      <p:sp>
        <p:nvSpPr>
          <p:cNvPr id="13" name="TextBox 12">
            <a:extLst>
              <a:ext uri="{FF2B5EF4-FFF2-40B4-BE49-F238E27FC236}">
                <a16:creationId xmlns:a16="http://schemas.microsoft.com/office/drawing/2014/main" id="{987255BF-064E-CD89-4A2C-A009388546FB}"/>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spTree>
    <p:extLst>
      <p:ext uri="{BB962C8B-B14F-4D97-AF65-F5344CB8AC3E}">
        <p14:creationId xmlns:p14="http://schemas.microsoft.com/office/powerpoint/2010/main" val="2223874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403841" y="109746"/>
            <a:ext cx="22529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Pharmacy</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Thin blood</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solidFill>
                  <a:srgbClr val="000000"/>
                </a:solidFill>
                <a:latin typeface="Century Gothic"/>
                <a:ea typeface="+mn-lt"/>
                <a:cs typeface="Calibri"/>
              </a:rPr>
              <a:t>Prevent Blood Clots</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Manage Cholesterol</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dirty="0">
                <a:solidFill>
                  <a:srgbClr val="000000"/>
                </a:solidFill>
                <a:latin typeface="Century Gothic"/>
                <a:cs typeface="Segoe UI"/>
              </a:rPr>
              <a:t>Manage Blood Pressure</a:t>
            </a: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ea typeface="Calibri"/>
              <a:cs typeface="Calibri"/>
            </a:endParaRPr>
          </a:p>
        </p:txBody>
      </p:sp>
      <p:pic>
        <p:nvPicPr>
          <p:cNvPr id="9" name="Picture 5">
            <a:extLst>
              <a:ext uri="{FF2B5EF4-FFF2-40B4-BE49-F238E27FC236}">
                <a16:creationId xmlns:a16="http://schemas.microsoft.com/office/drawing/2014/main" id="{7A2C144A-9488-3BD6-8534-F627135C4330}"/>
              </a:ext>
            </a:extLst>
          </p:cNvPr>
          <p:cNvPicPr>
            <a:picLocks noChangeAspect="1"/>
          </p:cNvPicPr>
          <p:nvPr/>
        </p:nvPicPr>
        <p:blipFill>
          <a:blip r:embed="rId3"/>
          <a:stretch>
            <a:fillRect/>
          </a:stretch>
        </p:blipFill>
        <p:spPr>
          <a:xfrm>
            <a:off x="364964" y="5338822"/>
            <a:ext cx="972730" cy="999574"/>
          </a:xfrm>
          <a:prstGeom prst="rect">
            <a:avLst/>
          </a:prstGeom>
        </p:spPr>
      </p:pic>
      <p:pic>
        <p:nvPicPr>
          <p:cNvPr id="13" name="Picture 7">
            <a:extLst>
              <a:ext uri="{FF2B5EF4-FFF2-40B4-BE49-F238E27FC236}">
                <a16:creationId xmlns:a16="http://schemas.microsoft.com/office/drawing/2014/main" id="{37F80672-C149-A9C7-92C4-B3CCF1D9EC68}"/>
              </a:ext>
            </a:extLst>
          </p:cNvPr>
          <p:cNvPicPr>
            <a:picLocks noChangeAspect="1"/>
          </p:cNvPicPr>
          <p:nvPr/>
        </p:nvPicPr>
        <p:blipFill>
          <a:blip r:embed="rId4"/>
          <a:stretch>
            <a:fillRect/>
          </a:stretch>
        </p:blipFill>
        <p:spPr>
          <a:xfrm>
            <a:off x="281593" y="7393895"/>
            <a:ext cx="1155329" cy="1194267"/>
          </a:xfrm>
          <a:prstGeom prst="rect">
            <a:avLst/>
          </a:prstGeom>
        </p:spPr>
      </p:pic>
      <p:pic>
        <p:nvPicPr>
          <p:cNvPr id="40" name="Picture 16">
            <a:extLst>
              <a:ext uri="{FF2B5EF4-FFF2-40B4-BE49-F238E27FC236}">
                <a16:creationId xmlns:a16="http://schemas.microsoft.com/office/drawing/2014/main" id="{30C6CFF9-4A90-D678-7504-7722E241A910}"/>
              </a:ext>
            </a:extLst>
          </p:cNvPr>
          <p:cNvPicPr>
            <a:picLocks noChangeAspect="1"/>
          </p:cNvPicPr>
          <p:nvPr/>
        </p:nvPicPr>
        <p:blipFill>
          <a:blip r:embed="rId5"/>
          <a:stretch>
            <a:fillRect/>
          </a:stretch>
        </p:blipFill>
        <p:spPr>
          <a:xfrm>
            <a:off x="190189" y="1051329"/>
            <a:ext cx="1116391" cy="1077453"/>
          </a:xfrm>
          <a:prstGeom prst="rect">
            <a:avLst/>
          </a:prstGeom>
        </p:spPr>
      </p:pic>
      <p:pic>
        <p:nvPicPr>
          <p:cNvPr id="5" name="Picture 4">
            <a:extLst>
              <a:ext uri="{FF2B5EF4-FFF2-40B4-BE49-F238E27FC236}">
                <a16:creationId xmlns:a16="http://schemas.microsoft.com/office/drawing/2014/main" id="{92D458C8-8457-357C-9E8C-21B544609EB8}"/>
              </a:ext>
            </a:extLst>
          </p:cNvPr>
          <p:cNvPicPr>
            <a:picLocks noChangeAspect="1"/>
          </p:cNvPicPr>
          <p:nvPr/>
        </p:nvPicPr>
        <p:blipFill>
          <a:blip r:embed="rId6"/>
          <a:stretch>
            <a:fillRect/>
          </a:stretch>
        </p:blipFill>
        <p:spPr>
          <a:xfrm>
            <a:off x="361551" y="3554182"/>
            <a:ext cx="847725" cy="809625"/>
          </a:xfrm>
          <a:prstGeom prst="rect">
            <a:avLst/>
          </a:prstGeom>
        </p:spPr>
      </p:pic>
    </p:spTree>
    <p:extLst>
      <p:ext uri="{BB962C8B-B14F-4D97-AF65-F5344CB8AC3E}">
        <p14:creationId xmlns:p14="http://schemas.microsoft.com/office/powerpoint/2010/main" val="87589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403841" y="109746"/>
            <a:ext cx="22529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Pharmacy</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Diabetes</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Calibri"/>
              </a:rPr>
              <a:t>Prevent Fractures</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Mood</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dirty="0">
                <a:solidFill>
                  <a:srgbClr val="000000"/>
                </a:solidFill>
                <a:latin typeface="Century Gothic"/>
                <a:cs typeface="Segoe UI"/>
              </a:rPr>
              <a:t>Sleep</a:t>
            </a: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16" name="Picture 8">
            <a:extLst>
              <a:ext uri="{FF2B5EF4-FFF2-40B4-BE49-F238E27FC236}">
                <a16:creationId xmlns:a16="http://schemas.microsoft.com/office/drawing/2014/main" id="{397D1F19-C3CC-0779-D647-726D367B768C}"/>
              </a:ext>
            </a:extLst>
          </p:cNvPr>
          <p:cNvPicPr>
            <a:picLocks noChangeAspect="1"/>
          </p:cNvPicPr>
          <p:nvPr/>
        </p:nvPicPr>
        <p:blipFill>
          <a:blip r:embed="rId3"/>
          <a:stretch>
            <a:fillRect/>
          </a:stretch>
        </p:blipFill>
        <p:spPr>
          <a:xfrm>
            <a:off x="313535" y="1096260"/>
            <a:ext cx="909601" cy="897506"/>
          </a:xfrm>
          <a:prstGeom prst="rect">
            <a:avLst/>
          </a:prstGeom>
        </p:spPr>
      </p:pic>
      <p:pic>
        <p:nvPicPr>
          <p:cNvPr id="20" name="Picture 9">
            <a:extLst>
              <a:ext uri="{FF2B5EF4-FFF2-40B4-BE49-F238E27FC236}">
                <a16:creationId xmlns:a16="http://schemas.microsoft.com/office/drawing/2014/main" id="{C7F93E6F-6A15-D99D-E65C-1AE31B400253}"/>
              </a:ext>
            </a:extLst>
          </p:cNvPr>
          <p:cNvPicPr>
            <a:picLocks noChangeAspect="1"/>
          </p:cNvPicPr>
          <p:nvPr/>
        </p:nvPicPr>
        <p:blipFill>
          <a:blip r:embed="rId4"/>
          <a:stretch>
            <a:fillRect/>
          </a:stretch>
        </p:blipFill>
        <p:spPr>
          <a:xfrm>
            <a:off x="198468" y="3136385"/>
            <a:ext cx="1145887" cy="1119044"/>
          </a:xfrm>
          <a:prstGeom prst="rect">
            <a:avLst/>
          </a:prstGeom>
        </p:spPr>
      </p:pic>
      <p:pic>
        <p:nvPicPr>
          <p:cNvPr id="25" name="Picture 11">
            <a:extLst>
              <a:ext uri="{FF2B5EF4-FFF2-40B4-BE49-F238E27FC236}">
                <a16:creationId xmlns:a16="http://schemas.microsoft.com/office/drawing/2014/main" id="{7EDBCA0F-0D53-476C-E0BA-2510ADFDBFFB}"/>
              </a:ext>
            </a:extLst>
          </p:cNvPr>
          <p:cNvPicPr>
            <a:picLocks noChangeAspect="1"/>
          </p:cNvPicPr>
          <p:nvPr/>
        </p:nvPicPr>
        <p:blipFill>
          <a:blip r:embed="rId5"/>
          <a:stretch>
            <a:fillRect/>
          </a:stretch>
        </p:blipFill>
        <p:spPr>
          <a:xfrm>
            <a:off x="219005" y="7194421"/>
            <a:ext cx="1106948" cy="1080104"/>
          </a:xfrm>
          <a:prstGeom prst="rect">
            <a:avLst/>
          </a:prstGeom>
        </p:spPr>
      </p:pic>
      <p:pic>
        <p:nvPicPr>
          <p:cNvPr id="36" name="Picture 19">
            <a:extLst>
              <a:ext uri="{FF2B5EF4-FFF2-40B4-BE49-F238E27FC236}">
                <a16:creationId xmlns:a16="http://schemas.microsoft.com/office/drawing/2014/main" id="{F0404529-B1FE-C4D7-DD65-0FE236D0C0D7}"/>
              </a:ext>
            </a:extLst>
          </p:cNvPr>
          <p:cNvPicPr>
            <a:picLocks noChangeAspect="1"/>
          </p:cNvPicPr>
          <p:nvPr/>
        </p:nvPicPr>
        <p:blipFill>
          <a:blip r:embed="rId6"/>
          <a:stretch>
            <a:fillRect/>
          </a:stretch>
        </p:blipFill>
        <p:spPr>
          <a:xfrm>
            <a:off x="128865" y="5322958"/>
            <a:ext cx="1119043" cy="1053261"/>
          </a:xfrm>
          <a:prstGeom prst="rect">
            <a:avLst/>
          </a:prstGeom>
        </p:spPr>
      </p:pic>
    </p:spTree>
    <p:extLst>
      <p:ext uri="{BB962C8B-B14F-4D97-AF65-F5344CB8AC3E}">
        <p14:creationId xmlns:p14="http://schemas.microsoft.com/office/powerpoint/2010/main" val="319044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403841" y="109746"/>
            <a:ext cx="22529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Pharmacy</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Protect Stomach</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p>
          <a:p>
            <a:pPr>
              <a:lnSpc>
                <a:spcPct val="150000"/>
              </a:lnSpc>
            </a:pPr>
            <a:r>
              <a:rPr lang="en-US" b="1" dirty="0">
                <a:latin typeface="Segoe UI"/>
                <a:ea typeface="+mn-lt"/>
                <a:cs typeface="Segoe UI"/>
              </a:rPr>
              <a:t>______________________________________________________</a:t>
            </a:r>
            <a:endParaRPr lang="en-US">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Calibri"/>
              </a:rPr>
              <a:t>Prevent Seizures</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p>
          <a:p>
            <a:pPr>
              <a:lnSpc>
                <a:spcPct val="150000"/>
              </a:lnSpc>
            </a:pPr>
            <a:r>
              <a:rPr lang="en-US" b="1" dirty="0">
                <a:latin typeface="Segoe UI"/>
                <a:ea typeface="+mn-lt"/>
                <a:cs typeface="Segoe UI"/>
              </a:rPr>
              <a:t>______________________________________________________</a:t>
            </a:r>
            <a:endParaRPr lang="en-US"/>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Quit Smoking</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dirty="0">
                <a:solidFill>
                  <a:srgbClr val="000000"/>
                </a:solidFill>
                <a:latin typeface="Century Gothic"/>
                <a:cs typeface="Segoe UI"/>
              </a:rPr>
              <a:t>Prevent Constipation</a:t>
            </a:r>
          </a:p>
          <a:p>
            <a:pPr>
              <a:lnSpc>
                <a:spcPct val="150000"/>
              </a:lnSpc>
            </a:pPr>
            <a:r>
              <a:rPr lang="en-US" b="1" dirty="0">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27" name="Picture 12">
            <a:extLst>
              <a:ext uri="{FF2B5EF4-FFF2-40B4-BE49-F238E27FC236}">
                <a16:creationId xmlns:a16="http://schemas.microsoft.com/office/drawing/2014/main" id="{289826A2-C489-AD4D-ACD5-722677664F6A}"/>
              </a:ext>
            </a:extLst>
          </p:cNvPr>
          <p:cNvPicPr>
            <a:picLocks noChangeAspect="1"/>
          </p:cNvPicPr>
          <p:nvPr/>
        </p:nvPicPr>
        <p:blipFill>
          <a:blip r:embed="rId3"/>
          <a:stretch>
            <a:fillRect/>
          </a:stretch>
        </p:blipFill>
        <p:spPr>
          <a:xfrm>
            <a:off x="339062" y="3020557"/>
            <a:ext cx="1088376" cy="1124661"/>
          </a:xfrm>
          <a:prstGeom prst="rect">
            <a:avLst/>
          </a:prstGeom>
        </p:spPr>
      </p:pic>
      <p:pic>
        <p:nvPicPr>
          <p:cNvPr id="30" name="Picture 13">
            <a:extLst>
              <a:ext uri="{FF2B5EF4-FFF2-40B4-BE49-F238E27FC236}">
                <a16:creationId xmlns:a16="http://schemas.microsoft.com/office/drawing/2014/main" id="{94CEA276-D222-EEAF-7EA9-A3D11DDE9751}"/>
              </a:ext>
            </a:extLst>
          </p:cNvPr>
          <p:cNvPicPr>
            <a:picLocks noChangeAspect="1"/>
          </p:cNvPicPr>
          <p:nvPr/>
        </p:nvPicPr>
        <p:blipFill>
          <a:blip r:embed="rId4"/>
          <a:stretch>
            <a:fillRect/>
          </a:stretch>
        </p:blipFill>
        <p:spPr>
          <a:xfrm>
            <a:off x="344868" y="7316001"/>
            <a:ext cx="881587" cy="893682"/>
          </a:xfrm>
          <a:prstGeom prst="rect">
            <a:avLst/>
          </a:prstGeom>
        </p:spPr>
      </p:pic>
      <p:pic>
        <p:nvPicPr>
          <p:cNvPr id="32" name="Picture 15">
            <a:extLst>
              <a:ext uri="{FF2B5EF4-FFF2-40B4-BE49-F238E27FC236}">
                <a16:creationId xmlns:a16="http://schemas.microsoft.com/office/drawing/2014/main" id="{6D37A0E0-60D0-9B35-ECF2-C84CEFD183BA}"/>
              </a:ext>
            </a:extLst>
          </p:cNvPr>
          <p:cNvPicPr>
            <a:picLocks noChangeAspect="1"/>
          </p:cNvPicPr>
          <p:nvPr/>
        </p:nvPicPr>
        <p:blipFill>
          <a:blip r:embed="rId5"/>
          <a:stretch>
            <a:fillRect/>
          </a:stretch>
        </p:blipFill>
        <p:spPr>
          <a:xfrm>
            <a:off x="312138" y="5228211"/>
            <a:ext cx="959464" cy="959464"/>
          </a:xfrm>
          <a:prstGeom prst="rect">
            <a:avLst/>
          </a:prstGeom>
        </p:spPr>
      </p:pic>
      <p:pic>
        <p:nvPicPr>
          <p:cNvPr id="5" name="Picture 4">
            <a:extLst>
              <a:ext uri="{FF2B5EF4-FFF2-40B4-BE49-F238E27FC236}">
                <a16:creationId xmlns:a16="http://schemas.microsoft.com/office/drawing/2014/main" id="{DAFC8D70-F945-CEB2-9E58-5C59D6873835}"/>
              </a:ext>
            </a:extLst>
          </p:cNvPr>
          <p:cNvPicPr>
            <a:picLocks noChangeAspect="1"/>
          </p:cNvPicPr>
          <p:nvPr/>
        </p:nvPicPr>
        <p:blipFill>
          <a:blip r:embed="rId6"/>
          <a:stretch>
            <a:fillRect/>
          </a:stretch>
        </p:blipFill>
        <p:spPr>
          <a:xfrm>
            <a:off x="-56458" y="748218"/>
            <a:ext cx="1504950" cy="1543050"/>
          </a:xfrm>
          <a:prstGeom prst="rect">
            <a:avLst/>
          </a:prstGeom>
        </p:spPr>
      </p:pic>
    </p:spTree>
    <p:extLst>
      <p:ext uri="{BB962C8B-B14F-4D97-AF65-F5344CB8AC3E}">
        <p14:creationId xmlns:p14="http://schemas.microsoft.com/office/powerpoint/2010/main" val="331411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403841" y="109746"/>
            <a:ext cx="22529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Pharmacy</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Manage Nerve Pain</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endParaRPr lang="en-US" b="1">
              <a:latin typeface="Century Gothic"/>
              <a:ea typeface="+mn-lt"/>
              <a:cs typeface="Calibri"/>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endParaRPr lang="en-US" b="1">
              <a:latin typeface="Segoe UI"/>
              <a:ea typeface="+mn-lt"/>
              <a:cs typeface="Segoe UI"/>
            </a:endParaRPr>
          </a:p>
          <a:p>
            <a:pPr>
              <a:lnSpc>
                <a:spcPct val="150000"/>
              </a:lnSpc>
            </a:pPr>
            <a:endParaRPr lang="en-US" b="1">
              <a:latin typeface="Century Gothic"/>
              <a:ea typeface="+mn-lt"/>
              <a:cs typeface="+mn-lt"/>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endParaRPr lang="en-US" b="1">
              <a:solidFill>
                <a:srgbClr val="000000"/>
              </a:solidFill>
              <a:latin typeface="Century Gothic"/>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34" name="Picture 16">
            <a:extLst>
              <a:ext uri="{FF2B5EF4-FFF2-40B4-BE49-F238E27FC236}">
                <a16:creationId xmlns:a16="http://schemas.microsoft.com/office/drawing/2014/main" id="{AA006486-DB60-52F9-28AF-42C86DD0580B}"/>
              </a:ext>
            </a:extLst>
          </p:cNvPr>
          <p:cNvPicPr>
            <a:picLocks noChangeAspect="1"/>
          </p:cNvPicPr>
          <p:nvPr/>
        </p:nvPicPr>
        <p:blipFill>
          <a:blip r:embed="rId3"/>
          <a:stretch>
            <a:fillRect/>
          </a:stretch>
        </p:blipFill>
        <p:spPr>
          <a:xfrm>
            <a:off x="507806" y="1186614"/>
            <a:ext cx="693682" cy="708430"/>
          </a:xfrm>
          <a:prstGeom prst="rect">
            <a:avLst/>
          </a:prstGeom>
        </p:spPr>
      </p:pic>
    </p:spTree>
    <p:extLst>
      <p:ext uri="{BB962C8B-B14F-4D97-AF65-F5344CB8AC3E}">
        <p14:creationId xmlns:p14="http://schemas.microsoft.com/office/powerpoint/2010/main" val="3736120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
            <a:extLst>
              <a:ext uri="{FF2B5EF4-FFF2-40B4-BE49-F238E27FC236}">
                <a16:creationId xmlns:a16="http://schemas.microsoft.com/office/drawing/2014/main" id="{3A239E67-FBCD-C253-8F54-5F72887470DD}"/>
              </a:ext>
            </a:extLst>
          </p:cNvPr>
          <p:cNvSpPr txBox="1"/>
          <p:nvPr/>
        </p:nvSpPr>
        <p:spPr>
          <a:xfrm>
            <a:off x="2259783" y="483639"/>
            <a:ext cx="2350640" cy="6553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800" b="1" dirty="0">
                <a:latin typeface="Century Gothic"/>
                <a:ea typeface="Calibri"/>
                <a:cs typeface="Segoe UI"/>
              </a:rPr>
              <a:t>Questions? </a:t>
            </a:r>
          </a:p>
        </p:txBody>
      </p:sp>
      <p:pic>
        <p:nvPicPr>
          <p:cNvPr id="3" name="Picture 2" descr="Icon&#10;&#10;Description automatically generated">
            <a:extLst>
              <a:ext uri="{FF2B5EF4-FFF2-40B4-BE49-F238E27FC236}">
                <a16:creationId xmlns:a16="http://schemas.microsoft.com/office/drawing/2014/main" id="{DDD3F521-9ACF-087C-3AE8-02722FC02F9D}"/>
              </a:ext>
            </a:extLst>
          </p:cNvPr>
          <p:cNvPicPr>
            <a:picLocks noChangeAspect="1"/>
          </p:cNvPicPr>
          <p:nvPr/>
        </p:nvPicPr>
        <p:blipFill>
          <a:blip r:embed="rId2"/>
          <a:stretch>
            <a:fillRect/>
          </a:stretch>
        </p:blipFill>
        <p:spPr>
          <a:xfrm>
            <a:off x="6361843" y="-7310"/>
            <a:ext cx="485058" cy="530021"/>
          </a:xfrm>
          <a:prstGeom prst="rect">
            <a:avLst/>
          </a:prstGeom>
        </p:spPr>
      </p:pic>
      <p:pic>
        <p:nvPicPr>
          <p:cNvPr id="5" name="Picture 4">
            <a:extLst>
              <a:ext uri="{FF2B5EF4-FFF2-40B4-BE49-F238E27FC236}">
                <a16:creationId xmlns:a16="http://schemas.microsoft.com/office/drawing/2014/main" id="{2591B48A-BA5F-BE1D-EECE-3C8260D000A1}"/>
              </a:ext>
            </a:extLst>
          </p:cNvPr>
          <p:cNvPicPr>
            <a:picLocks noChangeAspect="1"/>
          </p:cNvPicPr>
          <p:nvPr/>
        </p:nvPicPr>
        <p:blipFill>
          <a:blip r:embed="rId3"/>
          <a:stretch>
            <a:fillRect/>
          </a:stretch>
        </p:blipFill>
        <p:spPr>
          <a:xfrm>
            <a:off x="687787" y="250012"/>
            <a:ext cx="1567725" cy="1504774"/>
          </a:xfrm>
          <a:prstGeom prst="rect">
            <a:avLst/>
          </a:prstGeom>
        </p:spPr>
      </p:pic>
    </p:spTree>
    <p:extLst>
      <p:ext uri="{BB962C8B-B14F-4D97-AF65-F5344CB8AC3E}">
        <p14:creationId xmlns:p14="http://schemas.microsoft.com/office/powerpoint/2010/main" val="1790005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
            <a:extLst>
              <a:ext uri="{FF2B5EF4-FFF2-40B4-BE49-F238E27FC236}">
                <a16:creationId xmlns:a16="http://schemas.microsoft.com/office/drawing/2014/main" id="{3A239E67-FBCD-C253-8F54-5F72887470DD}"/>
              </a:ext>
            </a:extLst>
          </p:cNvPr>
          <p:cNvSpPr txBox="1"/>
          <p:nvPr/>
        </p:nvSpPr>
        <p:spPr>
          <a:xfrm>
            <a:off x="1207236" y="664546"/>
            <a:ext cx="5491834" cy="877297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Segoe UI"/>
                <a:ea typeface="+mn-lt"/>
                <a:cs typeface="Segoe U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Tree>
    <p:extLst>
      <p:ext uri="{BB962C8B-B14F-4D97-AF65-F5344CB8AC3E}">
        <p14:creationId xmlns:p14="http://schemas.microsoft.com/office/powerpoint/2010/main" val="2028505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5922342" y="6455"/>
            <a:ext cx="942257" cy="942975"/>
          </a:xfrm>
          <a:prstGeom prst="rect">
            <a:avLst/>
          </a:prstGeom>
        </p:spPr>
      </p:pic>
      <p:pic>
        <p:nvPicPr>
          <p:cNvPr id="11" name="Picture 10">
            <a:extLst>
              <a:ext uri="{FF2B5EF4-FFF2-40B4-BE49-F238E27FC236}">
                <a16:creationId xmlns:a16="http://schemas.microsoft.com/office/drawing/2014/main" id="{DD0FA5A9-8EBF-4710-B085-876FA2F0177C}"/>
              </a:ext>
            </a:extLst>
          </p:cNvPr>
          <p:cNvPicPr>
            <a:picLocks noChangeAspect="1"/>
          </p:cNvPicPr>
          <p:nvPr/>
        </p:nvPicPr>
        <p:blipFill>
          <a:blip r:embed="rId3"/>
          <a:stretch>
            <a:fillRect/>
          </a:stretch>
        </p:blipFill>
        <p:spPr>
          <a:xfrm>
            <a:off x="200151" y="6123991"/>
            <a:ext cx="1090726" cy="1051458"/>
          </a:xfrm>
          <a:prstGeom prst="rect">
            <a:avLst/>
          </a:prstGeom>
        </p:spPr>
      </p:pic>
      <p:pic>
        <p:nvPicPr>
          <p:cNvPr id="12" name="Picture 11">
            <a:extLst>
              <a:ext uri="{FF2B5EF4-FFF2-40B4-BE49-F238E27FC236}">
                <a16:creationId xmlns:a16="http://schemas.microsoft.com/office/drawing/2014/main" id="{CB8DC0CB-E297-2C86-FAF1-4F1E7413812A}"/>
              </a:ext>
            </a:extLst>
          </p:cNvPr>
          <p:cNvPicPr>
            <a:picLocks noChangeAspect="1"/>
          </p:cNvPicPr>
          <p:nvPr/>
        </p:nvPicPr>
        <p:blipFill>
          <a:blip r:embed="rId4"/>
          <a:stretch>
            <a:fillRect/>
          </a:stretch>
        </p:blipFill>
        <p:spPr>
          <a:xfrm>
            <a:off x="291866" y="2204019"/>
            <a:ext cx="951896" cy="1033000"/>
          </a:xfrm>
          <a:prstGeom prst="rect">
            <a:avLst/>
          </a:prstGeom>
        </p:spPr>
      </p:pic>
      <p:pic>
        <p:nvPicPr>
          <p:cNvPr id="13" name="Picture 12">
            <a:extLst>
              <a:ext uri="{FF2B5EF4-FFF2-40B4-BE49-F238E27FC236}">
                <a16:creationId xmlns:a16="http://schemas.microsoft.com/office/drawing/2014/main" id="{E41B76F4-6E6B-A6AE-3772-2C90A0461AE7}"/>
              </a:ext>
            </a:extLst>
          </p:cNvPr>
          <p:cNvPicPr>
            <a:picLocks noChangeAspect="1"/>
          </p:cNvPicPr>
          <p:nvPr/>
        </p:nvPicPr>
        <p:blipFill>
          <a:blip r:embed="rId5"/>
          <a:stretch>
            <a:fillRect/>
          </a:stretch>
        </p:blipFill>
        <p:spPr>
          <a:xfrm>
            <a:off x="244395" y="4747135"/>
            <a:ext cx="1006009" cy="952372"/>
          </a:xfrm>
          <a:prstGeom prst="rect">
            <a:avLst/>
          </a:prstGeom>
        </p:spPr>
      </p:pic>
      <p:pic>
        <p:nvPicPr>
          <p:cNvPr id="15" name="Picture 14">
            <a:extLst>
              <a:ext uri="{FF2B5EF4-FFF2-40B4-BE49-F238E27FC236}">
                <a16:creationId xmlns:a16="http://schemas.microsoft.com/office/drawing/2014/main" id="{493AC748-DC20-5110-3630-66ED226A99A2}"/>
              </a:ext>
            </a:extLst>
          </p:cNvPr>
          <p:cNvPicPr>
            <a:picLocks noChangeAspect="1"/>
          </p:cNvPicPr>
          <p:nvPr/>
        </p:nvPicPr>
        <p:blipFill>
          <a:blip r:embed="rId6"/>
          <a:stretch>
            <a:fillRect/>
          </a:stretch>
        </p:blipFill>
        <p:spPr>
          <a:xfrm>
            <a:off x="207504" y="1028049"/>
            <a:ext cx="951568" cy="95183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C59A8E11-B95E-68FE-B094-A51EEA14D41D}"/>
              </a:ext>
            </a:extLst>
          </p:cNvPr>
          <p:cNvPicPr>
            <a:picLocks noChangeAspect="1"/>
          </p:cNvPicPr>
          <p:nvPr/>
        </p:nvPicPr>
        <p:blipFill rotWithShape="1">
          <a:blip r:embed="rId7"/>
          <a:srcRect r="6803" b="-1154"/>
          <a:stretch/>
        </p:blipFill>
        <p:spPr>
          <a:xfrm>
            <a:off x="130744" y="3576326"/>
            <a:ext cx="1158054" cy="999633"/>
          </a:xfrm>
          <a:prstGeom prst="rect">
            <a:avLst/>
          </a:prstGeom>
        </p:spPr>
      </p:pic>
      <p:pic>
        <p:nvPicPr>
          <p:cNvPr id="17" name="Picture 16">
            <a:extLst>
              <a:ext uri="{FF2B5EF4-FFF2-40B4-BE49-F238E27FC236}">
                <a16:creationId xmlns:a16="http://schemas.microsoft.com/office/drawing/2014/main" id="{07E373B3-762D-5675-2398-EAA10CC64B74}"/>
              </a:ext>
            </a:extLst>
          </p:cNvPr>
          <p:cNvPicPr>
            <a:picLocks noChangeAspect="1"/>
          </p:cNvPicPr>
          <p:nvPr/>
        </p:nvPicPr>
        <p:blipFill>
          <a:blip r:embed="rId8"/>
          <a:stretch>
            <a:fillRect/>
          </a:stretch>
        </p:blipFill>
        <p:spPr>
          <a:xfrm>
            <a:off x="412358" y="7486820"/>
            <a:ext cx="735106" cy="735106"/>
          </a:xfrm>
          <a:prstGeom prst="rect">
            <a:avLst/>
          </a:prstGeom>
        </p:spPr>
      </p:pic>
      <p:sp>
        <p:nvSpPr>
          <p:cNvPr id="2" name="TextBox 1">
            <a:extLst>
              <a:ext uri="{FF2B5EF4-FFF2-40B4-BE49-F238E27FC236}">
                <a16:creationId xmlns:a16="http://schemas.microsoft.com/office/drawing/2014/main" id="{324E8E7C-07ED-5B53-5CA3-08C8AE0EF914}"/>
              </a:ext>
            </a:extLst>
          </p:cNvPr>
          <p:cNvSpPr txBox="1"/>
          <p:nvPr/>
        </p:nvSpPr>
        <p:spPr>
          <a:xfrm>
            <a:off x="420775" y="60334"/>
            <a:ext cx="551624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Mon équipe </a:t>
            </a:r>
            <a:r>
              <a:rPr lang="en-CA" sz="2800" b="1" err="1">
                <a:latin typeface="Century Gothic"/>
              </a:rPr>
              <a:t>interprofessionelle</a:t>
            </a:r>
            <a:endParaRPr lang="en-CA" sz="2800" b="1">
              <a:latin typeface="Century Gothic"/>
            </a:endParaRPr>
          </a:p>
        </p:txBody>
      </p:sp>
      <p:sp>
        <p:nvSpPr>
          <p:cNvPr id="3" name="TextBox 2">
            <a:extLst>
              <a:ext uri="{FF2B5EF4-FFF2-40B4-BE49-F238E27FC236}">
                <a16:creationId xmlns:a16="http://schemas.microsoft.com/office/drawing/2014/main" id="{CAC44566-0339-B8E7-F211-B4576D13763C}"/>
              </a:ext>
            </a:extLst>
          </p:cNvPr>
          <p:cNvSpPr txBox="1"/>
          <p:nvPr/>
        </p:nvSpPr>
        <p:spPr>
          <a:xfrm>
            <a:off x="1242997" y="1120589"/>
            <a:ext cx="5572459" cy="71128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err="1">
                <a:latin typeface="Century Gothic"/>
                <a:cs typeface="Calibri"/>
              </a:rPr>
              <a:t>Médecin</a:t>
            </a:r>
            <a:r>
              <a:rPr lang="en-US" b="1" dirty="0">
                <a:latin typeface="Century Gothic"/>
                <a:cs typeface="Calibri"/>
              </a:rPr>
              <a:t>:</a:t>
            </a:r>
            <a:endParaRPr lang="en-US" dirty="0"/>
          </a:p>
          <a:p>
            <a:pPr>
              <a:lnSpc>
                <a:spcPct val="150000"/>
              </a:lnSpc>
            </a:pPr>
            <a:r>
              <a:rPr lang="en-US" b="1" dirty="0">
                <a:latin typeface="Century Gothic"/>
                <a:cs typeface="Calibri"/>
              </a:rPr>
              <a:t>_______________________________________________</a:t>
            </a:r>
            <a:endParaRPr lang="en-US" dirty="0"/>
          </a:p>
          <a:p>
            <a:pPr>
              <a:lnSpc>
                <a:spcPct val="150000"/>
              </a:lnSpc>
            </a:pPr>
            <a:endParaRPr lang="en-US" b="1">
              <a:latin typeface="Century Gothic"/>
              <a:ea typeface="+mn-lt"/>
              <a:cs typeface="+mn-lt"/>
            </a:endParaRPr>
          </a:p>
          <a:p>
            <a:pPr>
              <a:lnSpc>
                <a:spcPct val="150000"/>
              </a:lnSpc>
            </a:pPr>
            <a:r>
              <a:rPr lang="en-US" b="1" dirty="0" err="1">
                <a:latin typeface="Century Gothic"/>
                <a:ea typeface="+mn-lt"/>
                <a:cs typeface="+mn-lt"/>
              </a:rPr>
              <a:t>Physiatre</a:t>
            </a:r>
            <a:r>
              <a:rPr lang="en-US" b="1" dirty="0">
                <a:latin typeface="Century Gothic"/>
                <a:ea typeface="+mn-lt"/>
                <a:cs typeface="+mn-lt"/>
              </a:rPr>
              <a:t>:</a:t>
            </a:r>
            <a:endParaRPr lang="en-US" dirty="0">
              <a:latin typeface="Calibri" panose="020F0502020204030204"/>
              <a:ea typeface="+mn-lt"/>
              <a:cs typeface="+mn-lt"/>
            </a:endParaRPr>
          </a:p>
          <a:p>
            <a:pPr>
              <a:lnSpc>
                <a:spcPct val="150000"/>
              </a:lnSpc>
            </a:pPr>
            <a:r>
              <a:rPr lang="en-US" dirty="0">
                <a:ea typeface="+mn-lt"/>
                <a:cs typeface="+mn-lt"/>
              </a:rPr>
              <a:t>_______________________________________________</a:t>
            </a:r>
            <a:endParaRPr lang="en-US" dirty="0">
              <a:ea typeface="Calibri"/>
              <a:cs typeface="Calibri"/>
            </a:endParaRPr>
          </a:p>
          <a:p>
            <a:pPr>
              <a:lnSpc>
                <a:spcPct val="150000"/>
              </a:lnSpc>
            </a:pPr>
            <a:endParaRPr lang="en-US" b="1">
              <a:latin typeface="Century Gothic"/>
              <a:ea typeface="+mn-lt"/>
              <a:cs typeface="+mn-lt"/>
            </a:endParaRPr>
          </a:p>
          <a:p>
            <a:pPr>
              <a:lnSpc>
                <a:spcPct val="150000"/>
              </a:lnSpc>
            </a:pPr>
            <a:r>
              <a:rPr lang="en-US" b="1" dirty="0">
                <a:latin typeface="Century Gothic"/>
                <a:ea typeface="+mn-lt"/>
                <a:cs typeface="+mn-lt"/>
              </a:rPr>
              <a:t>Pharmacist: </a:t>
            </a:r>
            <a:endParaRPr lang="en-US" dirty="0">
              <a:latin typeface="Calibri" panose="020F0502020204030204"/>
              <a:ea typeface="+mn-lt"/>
              <a:cs typeface="+mn-lt"/>
            </a:endParaRPr>
          </a:p>
          <a:p>
            <a:pPr>
              <a:lnSpc>
                <a:spcPct val="150000"/>
              </a:lnSpc>
            </a:pPr>
            <a:r>
              <a:rPr lang="en-US" dirty="0">
                <a:ea typeface="+mn-lt"/>
                <a:cs typeface="+mn-lt"/>
              </a:rPr>
              <a:t>_______________________________________________</a:t>
            </a:r>
            <a:endParaRPr lang="en-US" dirty="0"/>
          </a:p>
          <a:p>
            <a:pPr>
              <a:lnSpc>
                <a:spcPct val="150000"/>
              </a:lnSpc>
            </a:pPr>
            <a:endParaRPr lang="en-US" b="1">
              <a:latin typeface="Century Gothic"/>
              <a:ea typeface="Calibri"/>
              <a:cs typeface="Calibri"/>
            </a:endParaRPr>
          </a:p>
          <a:p>
            <a:pPr>
              <a:lnSpc>
                <a:spcPct val="150000"/>
              </a:lnSpc>
            </a:pPr>
            <a:r>
              <a:rPr lang="en-US" b="1" dirty="0" err="1">
                <a:latin typeface="Century Gothic"/>
                <a:cs typeface="Calibri"/>
              </a:rPr>
              <a:t>Diététicien</a:t>
            </a:r>
            <a:r>
              <a:rPr lang="en-US" b="1" dirty="0">
                <a:latin typeface="Century Gothic"/>
                <a:cs typeface="Calibri"/>
              </a:rPr>
              <a:t>(ne) (RD): </a:t>
            </a:r>
            <a:endParaRPr lang="en-US" dirty="0"/>
          </a:p>
          <a:p>
            <a:pPr>
              <a:lnSpc>
                <a:spcPct val="150000"/>
              </a:lnSpc>
            </a:pPr>
            <a:r>
              <a:rPr lang="en-US" dirty="0">
                <a:latin typeface="Calibri"/>
                <a:cs typeface="Calibri"/>
              </a:rPr>
              <a:t>_______________________________________________</a:t>
            </a:r>
            <a:endParaRPr lang="en-US" dirty="0"/>
          </a:p>
          <a:p>
            <a:pPr>
              <a:lnSpc>
                <a:spcPct val="150000"/>
              </a:lnSpc>
            </a:pPr>
            <a:endParaRPr lang="en-US" b="1" dirty="0">
              <a:latin typeface="Century Gothic"/>
              <a:ea typeface="Calibri" panose="020F0502020204030204"/>
              <a:cs typeface="Calibri" panose="020F0502020204030204"/>
            </a:endParaRPr>
          </a:p>
          <a:p>
            <a:pPr>
              <a:lnSpc>
                <a:spcPct val="150000"/>
              </a:lnSpc>
            </a:pPr>
            <a:r>
              <a:rPr lang="en-US" b="1" dirty="0" err="1">
                <a:latin typeface="Century Gothic"/>
                <a:ea typeface="Calibri" panose="020F0502020204030204"/>
                <a:cs typeface="Calibri" panose="020F0502020204030204"/>
              </a:rPr>
              <a:t>Travailleur</a:t>
            </a:r>
            <a:r>
              <a:rPr lang="en-US" b="1" dirty="0">
                <a:latin typeface="Century Gothic"/>
                <a:ea typeface="Calibri" panose="020F0502020204030204"/>
                <a:cs typeface="Calibri" panose="020F0502020204030204"/>
              </a:rPr>
              <a:t>(</a:t>
            </a:r>
            <a:r>
              <a:rPr lang="en-US" b="1" dirty="0" err="1">
                <a:latin typeface="Century Gothic"/>
                <a:ea typeface="Calibri" panose="020F0502020204030204"/>
                <a:cs typeface="Calibri" panose="020F0502020204030204"/>
              </a:rPr>
              <a:t>euse</a:t>
            </a:r>
            <a:r>
              <a:rPr lang="en-US" b="1" dirty="0">
                <a:latin typeface="Century Gothic"/>
                <a:ea typeface="Calibri" panose="020F0502020204030204"/>
                <a:cs typeface="Calibri" panose="020F0502020204030204"/>
              </a:rPr>
              <a:t>) </a:t>
            </a:r>
            <a:r>
              <a:rPr lang="en-US" b="1" dirty="0" err="1">
                <a:latin typeface="Century Gothic"/>
                <a:ea typeface="Calibri" panose="020F0502020204030204"/>
                <a:cs typeface="Calibri" panose="020F0502020204030204"/>
              </a:rPr>
              <a:t>Socale</a:t>
            </a:r>
            <a:r>
              <a:rPr lang="en-US" b="1" dirty="0">
                <a:latin typeface="Century Gothic"/>
                <a:ea typeface="Calibri" panose="020F0502020204030204"/>
                <a:cs typeface="Calibri" panose="020F0502020204030204"/>
              </a:rPr>
              <a:t> (SW): </a:t>
            </a:r>
            <a:endParaRPr lang="en-US" dirty="0">
              <a:ea typeface="Calibri"/>
              <a:cs typeface="Calibri"/>
            </a:endParaRPr>
          </a:p>
          <a:p>
            <a:pPr>
              <a:lnSpc>
                <a:spcPct val="150000"/>
              </a:lnSpc>
            </a:pPr>
            <a:r>
              <a:rPr lang="en-US" dirty="0">
                <a:latin typeface="Calibri"/>
                <a:cs typeface="Calibri" panose="020F0502020204030204"/>
              </a:rPr>
              <a:t>_______________________________________________</a:t>
            </a:r>
            <a:endParaRPr lang="en-US" dirty="0"/>
          </a:p>
          <a:p>
            <a:pPr>
              <a:lnSpc>
                <a:spcPct val="150000"/>
              </a:lnSpc>
            </a:pPr>
            <a:endParaRPr lang="en-US" b="1">
              <a:latin typeface="Century Gothic"/>
              <a:ea typeface="Calibri"/>
              <a:cs typeface="Calibri"/>
            </a:endParaRPr>
          </a:p>
          <a:p>
            <a:pPr>
              <a:lnSpc>
                <a:spcPct val="150000"/>
              </a:lnSpc>
            </a:pPr>
            <a:r>
              <a:rPr lang="en-US" b="1" dirty="0" err="1">
                <a:solidFill>
                  <a:srgbClr val="3C3C3C"/>
                </a:solidFill>
                <a:latin typeface="Century Gothic"/>
                <a:cs typeface="Arial"/>
              </a:rPr>
              <a:t>Techniciens</a:t>
            </a:r>
            <a:r>
              <a:rPr lang="en-US" b="1" dirty="0">
                <a:solidFill>
                  <a:srgbClr val="3C3C3C"/>
                </a:solidFill>
                <a:latin typeface="Century Gothic"/>
                <a:cs typeface="Arial"/>
              </a:rPr>
              <a:t> </a:t>
            </a:r>
            <a:r>
              <a:rPr lang="en-US" b="1" dirty="0" err="1">
                <a:solidFill>
                  <a:srgbClr val="3C3C3C"/>
                </a:solidFill>
                <a:latin typeface="Century Gothic"/>
                <a:cs typeface="Arial"/>
              </a:rPr>
              <a:t>en</a:t>
            </a:r>
            <a:r>
              <a:rPr lang="en-US" b="1" dirty="0">
                <a:solidFill>
                  <a:srgbClr val="303030"/>
                </a:solidFill>
                <a:latin typeface="Century Gothic"/>
                <a:cs typeface="Arial"/>
              </a:rPr>
              <a:t> t</a:t>
            </a:r>
            <a:r>
              <a:rPr lang="en-US" b="1" dirty="0">
                <a:solidFill>
                  <a:srgbClr val="242424"/>
                </a:solidFill>
                <a:latin typeface="Century Gothic"/>
                <a:cs typeface="Arial"/>
              </a:rPr>
              <a:t>ravai</a:t>
            </a:r>
            <a:r>
              <a:rPr lang="en-US" b="1" dirty="0">
                <a:solidFill>
                  <a:srgbClr val="181818"/>
                </a:solidFill>
                <a:latin typeface="Century Gothic"/>
                <a:cs typeface="Arial"/>
              </a:rPr>
              <a:t>l social (SSW</a:t>
            </a:r>
            <a:r>
              <a:rPr lang="en-US" b="1" dirty="0">
                <a:latin typeface="Century Gothic"/>
              </a:rPr>
              <a:t>): </a:t>
            </a:r>
            <a:endParaRPr lang="en-US" dirty="0">
              <a:latin typeface="Century Gothic"/>
            </a:endParaRPr>
          </a:p>
          <a:p>
            <a:pPr>
              <a:lnSpc>
                <a:spcPct val="150000"/>
              </a:lnSpc>
            </a:pPr>
            <a:r>
              <a:rPr lang="en-US" dirty="0">
                <a:latin typeface="Calibri"/>
                <a:cs typeface="Calibri"/>
              </a:rPr>
              <a:t>_______________________________________________</a:t>
            </a:r>
            <a:endParaRPr lang="en-US" dirty="0"/>
          </a:p>
        </p:txBody>
      </p:sp>
    </p:spTree>
    <p:extLst>
      <p:ext uri="{BB962C8B-B14F-4D97-AF65-F5344CB8AC3E}">
        <p14:creationId xmlns:p14="http://schemas.microsoft.com/office/powerpoint/2010/main" val="2381946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5922342" y="6455"/>
            <a:ext cx="942257" cy="942975"/>
          </a:xfrm>
          <a:prstGeom prst="rect">
            <a:avLst/>
          </a:prstGeom>
        </p:spPr>
      </p:pic>
      <p:pic>
        <p:nvPicPr>
          <p:cNvPr id="2" name="Picture 1">
            <a:extLst>
              <a:ext uri="{FF2B5EF4-FFF2-40B4-BE49-F238E27FC236}">
                <a16:creationId xmlns:a16="http://schemas.microsoft.com/office/drawing/2014/main" id="{9328DCF6-5C18-3CC0-18EF-752374BE36C8}"/>
              </a:ext>
            </a:extLst>
          </p:cNvPr>
          <p:cNvPicPr>
            <a:picLocks noChangeAspect="1"/>
          </p:cNvPicPr>
          <p:nvPr/>
        </p:nvPicPr>
        <p:blipFill>
          <a:blip r:embed="rId3"/>
          <a:stretch>
            <a:fillRect/>
          </a:stretch>
        </p:blipFill>
        <p:spPr>
          <a:xfrm>
            <a:off x="127635" y="2444115"/>
            <a:ext cx="1323975" cy="1524000"/>
          </a:xfrm>
          <a:prstGeom prst="rect">
            <a:avLst/>
          </a:prstGeom>
        </p:spPr>
      </p:pic>
      <p:pic>
        <p:nvPicPr>
          <p:cNvPr id="3" name="Picture 2">
            <a:extLst>
              <a:ext uri="{FF2B5EF4-FFF2-40B4-BE49-F238E27FC236}">
                <a16:creationId xmlns:a16="http://schemas.microsoft.com/office/drawing/2014/main" id="{F55E8E19-C41D-2F32-B176-9DBAF76C1F68}"/>
              </a:ext>
            </a:extLst>
          </p:cNvPr>
          <p:cNvPicPr>
            <a:picLocks noChangeAspect="1"/>
          </p:cNvPicPr>
          <p:nvPr/>
        </p:nvPicPr>
        <p:blipFill>
          <a:blip r:embed="rId4"/>
          <a:stretch>
            <a:fillRect/>
          </a:stretch>
        </p:blipFill>
        <p:spPr>
          <a:xfrm>
            <a:off x="300990" y="1078230"/>
            <a:ext cx="923925" cy="942975"/>
          </a:xfrm>
          <a:prstGeom prst="rect">
            <a:avLst/>
          </a:prstGeom>
        </p:spPr>
      </p:pic>
      <p:pic>
        <p:nvPicPr>
          <p:cNvPr id="6" name="Picture 5">
            <a:extLst>
              <a:ext uri="{FF2B5EF4-FFF2-40B4-BE49-F238E27FC236}">
                <a16:creationId xmlns:a16="http://schemas.microsoft.com/office/drawing/2014/main" id="{4608F5CC-71D0-0CBE-7330-97E57BD49658}"/>
              </a:ext>
            </a:extLst>
          </p:cNvPr>
          <p:cNvPicPr>
            <a:picLocks noChangeAspect="1"/>
          </p:cNvPicPr>
          <p:nvPr/>
        </p:nvPicPr>
        <p:blipFill>
          <a:blip r:embed="rId5"/>
          <a:stretch>
            <a:fillRect/>
          </a:stretch>
        </p:blipFill>
        <p:spPr>
          <a:xfrm>
            <a:off x="123825" y="4223385"/>
            <a:ext cx="1285875" cy="1276350"/>
          </a:xfrm>
          <a:prstGeom prst="rect">
            <a:avLst/>
          </a:prstGeom>
        </p:spPr>
      </p:pic>
      <p:pic>
        <p:nvPicPr>
          <p:cNvPr id="7" name="Picture 6">
            <a:extLst>
              <a:ext uri="{FF2B5EF4-FFF2-40B4-BE49-F238E27FC236}">
                <a16:creationId xmlns:a16="http://schemas.microsoft.com/office/drawing/2014/main" id="{F3F8236C-72B4-46D4-3124-B2644580120B}"/>
              </a:ext>
            </a:extLst>
          </p:cNvPr>
          <p:cNvPicPr>
            <a:picLocks noChangeAspect="1"/>
          </p:cNvPicPr>
          <p:nvPr/>
        </p:nvPicPr>
        <p:blipFill>
          <a:blip r:embed="rId6"/>
          <a:stretch>
            <a:fillRect/>
          </a:stretch>
        </p:blipFill>
        <p:spPr>
          <a:xfrm>
            <a:off x="114300" y="5920740"/>
            <a:ext cx="1285875" cy="1209675"/>
          </a:xfrm>
          <a:prstGeom prst="rect">
            <a:avLst/>
          </a:prstGeom>
        </p:spPr>
      </p:pic>
      <p:pic>
        <p:nvPicPr>
          <p:cNvPr id="9" name="Picture 8">
            <a:extLst>
              <a:ext uri="{FF2B5EF4-FFF2-40B4-BE49-F238E27FC236}">
                <a16:creationId xmlns:a16="http://schemas.microsoft.com/office/drawing/2014/main" id="{1B2340A7-6DDD-D9E6-EF5B-76F030DBC556}"/>
              </a:ext>
            </a:extLst>
          </p:cNvPr>
          <p:cNvPicPr>
            <a:picLocks noChangeAspect="1"/>
          </p:cNvPicPr>
          <p:nvPr/>
        </p:nvPicPr>
        <p:blipFill>
          <a:blip r:embed="rId7"/>
          <a:stretch>
            <a:fillRect/>
          </a:stretch>
        </p:blipFill>
        <p:spPr>
          <a:xfrm>
            <a:off x="241935" y="7679055"/>
            <a:ext cx="1057275" cy="1076325"/>
          </a:xfrm>
          <a:prstGeom prst="rect">
            <a:avLst/>
          </a:prstGeom>
        </p:spPr>
      </p:pic>
      <p:sp>
        <p:nvSpPr>
          <p:cNvPr id="10" name="TextBox 2">
            <a:extLst>
              <a:ext uri="{FF2B5EF4-FFF2-40B4-BE49-F238E27FC236}">
                <a16:creationId xmlns:a16="http://schemas.microsoft.com/office/drawing/2014/main" id="{CAC44566-0339-B8E7-F211-B4576D13763C}"/>
              </a:ext>
            </a:extLst>
          </p:cNvPr>
          <p:cNvSpPr txBox="1"/>
          <p:nvPr/>
        </p:nvSpPr>
        <p:spPr>
          <a:xfrm>
            <a:off x="1290021" y="1102659"/>
            <a:ext cx="5572459" cy="75283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err="1">
                <a:latin typeface="Century Gothic"/>
                <a:cs typeface="Calibri"/>
              </a:rPr>
              <a:t>Ergothérapeute</a:t>
            </a:r>
            <a:r>
              <a:rPr lang="en-US" b="1" dirty="0">
                <a:latin typeface="Century Gothic"/>
                <a:cs typeface="Calibri"/>
              </a:rPr>
              <a:t> (OT): </a:t>
            </a:r>
            <a:endParaRPr lang="en-US" dirty="0"/>
          </a:p>
          <a:p>
            <a:pPr>
              <a:lnSpc>
                <a:spcPct val="150000"/>
              </a:lnSpc>
            </a:pPr>
            <a:r>
              <a:rPr lang="en-US" b="1" dirty="0">
                <a:latin typeface="Century Gothic"/>
                <a:cs typeface="Calibri"/>
              </a:rPr>
              <a:t>_______________________________________________</a:t>
            </a:r>
            <a:endParaRPr lang="en-US" dirty="0"/>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dirty="0" err="1">
                <a:latin typeface="Century Gothic"/>
                <a:ea typeface="+mn-lt"/>
                <a:cs typeface="+mn-lt"/>
              </a:rPr>
              <a:t>Physiothérapeute</a:t>
            </a:r>
            <a:r>
              <a:rPr lang="en-US" b="1" dirty="0">
                <a:latin typeface="Century Gothic"/>
                <a:ea typeface="+mn-lt"/>
                <a:cs typeface="+mn-lt"/>
              </a:rPr>
              <a:t> (PT):</a:t>
            </a:r>
            <a:endParaRPr lang="en-US" dirty="0"/>
          </a:p>
          <a:p>
            <a:pPr>
              <a:lnSpc>
                <a:spcPct val="150000"/>
              </a:lnSpc>
            </a:pPr>
            <a:r>
              <a:rPr lang="en-US" dirty="0">
                <a:ea typeface="+mn-lt"/>
                <a:cs typeface="+mn-lt"/>
              </a:rPr>
              <a:t>_______________________________________________</a:t>
            </a:r>
            <a:endParaRPr lang="en-US" dirty="0"/>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dirty="0">
                <a:latin typeface="Century Gothic"/>
                <a:ea typeface="+mn-lt"/>
                <a:cs typeface="+mn-lt"/>
              </a:rPr>
              <a:t>Assistant(e) de </a:t>
            </a:r>
            <a:r>
              <a:rPr lang="en-US" b="1" dirty="0" err="1">
                <a:latin typeface="Century Gothic"/>
                <a:ea typeface="+mn-lt"/>
                <a:cs typeface="+mn-lt"/>
              </a:rPr>
              <a:t>réadaptation</a:t>
            </a:r>
            <a:r>
              <a:rPr lang="en-US" b="1" dirty="0">
                <a:latin typeface="Century Gothic"/>
                <a:ea typeface="+mn-lt"/>
                <a:cs typeface="+mn-lt"/>
              </a:rPr>
              <a:t> (RA): </a:t>
            </a:r>
            <a:endParaRPr lang="en-US" dirty="0"/>
          </a:p>
          <a:p>
            <a:pPr>
              <a:lnSpc>
                <a:spcPct val="150000"/>
              </a:lnSpc>
            </a:pPr>
            <a:r>
              <a:rPr lang="en-US" dirty="0">
                <a:ea typeface="+mn-lt"/>
                <a:cs typeface="+mn-lt"/>
              </a:rPr>
              <a:t>_______________________________________________</a:t>
            </a:r>
            <a:endParaRPr lang="en-US" dirty="0"/>
          </a:p>
          <a:p>
            <a:pPr>
              <a:lnSpc>
                <a:spcPct val="150000"/>
              </a:lnSpc>
            </a:pPr>
            <a:endParaRPr lang="en-US" b="1">
              <a:latin typeface="Century Gothic"/>
              <a:ea typeface="Calibri"/>
              <a:cs typeface="Calibri"/>
            </a:endParaRPr>
          </a:p>
          <a:p>
            <a:pPr>
              <a:lnSpc>
                <a:spcPct val="150000"/>
              </a:lnSpc>
            </a:pPr>
            <a:endParaRPr lang="en-US" b="1">
              <a:latin typeface="Century Gothic"/>
              <a:cs typeface="Calibri"/>
            </a:endParaRPr>
          </a:p>
          <a:p>
            <a:pPr>
              <a:lnSpc>
                <a:spcPct val="150000"/>
              </a:lnSpc>
            </a:pPr>
            <a:r>
              <a:rPr lang="en-US" b="1" dirty="0" err="1">
                <a:latin typeface="Century Gothic"/>
                <a:cs typeface="Calibri"/>
              </a:rPr>
              <a:t>Orthophoniste</a:t>
            </a:r>
            <a:r>
              <a:rPr lang="en-US" b="1" dirty="0">
                <a:latin typeface="Century Gothic"/>
                <a:cs typeface="Calibri"/>
              </a:rPr>
              <a:t> (SLP): </a:t>
            </a:r>
            <a:endParaRPr lang="en-US" dirty="0"/>
          </a:p>
          <a:p>
            <a:pPr>
              <a:lnSpc>
                <a:spcPct val="150000"/>
              </a:lnSpc>
            </a:pPr>
            <a:r>
              <a:rPr lang="en-US" dirty="0">
                <a:latin typeface="Calibri"/>
                <a:cs typeface="Calibri"/>
              </a:rPr>
              <a:t>_______________________________________________</a:t>
            </a:r>
            <a:endParaRPr lang="en-US" dirty="0"/>
          </a:p>
          <a:p>
            <a:pPr>
              <a:lnSpc>
                <a:spcPct val="150000"/>
              </a:lnSpc>
            </a:pPr>
            <a:endParaRPr lang="en-US" b="1">
              <a:latin typeface="Century Gothic"/>
              <a:ea typeface="Calibri" panose="020F0502020204030204"/>
              <a:cs typeface="Calibri" panose="020F0502020204030204"/>
            </a:endParaRPr>
          </a:p>
          <a:p>
            <a:pPr>
              <a:lnSpc>
                <a:spcPct val="150000"/>
              </a:lnSpc>
            </a:pPr>
            <a:endParaRPr lang="en-US" b="1">
              <a:latin typeface="Century Gothic"/>
              <a:ea typeface="Calibri" panose="020F0502020204030204"/>
              <a:cs typeface="Calibri" panose="020F0502020204030204"/>
            </a:endParaRPr>
          </a:p>
          <a:p>
            <a:pPr>
              <a:lnSpc>
                <a:spcPct val="150000"/>
              </a:lnSpc>
            </a:pPr>
            <a:r>
              <a:rPr lang="en-US" b="1" dirty="0">
                <a:latin typeface="Century Gothic"/>
                <a:ea typeface="Calibri" panose="020F0502020204030204"/>
                <a:cs typeface="Calibri" panose="020F0502020204030204"/>
              </a:rPr>
              <a:t>Assistant(e) </a:t>
            </a:r>
            <a:r>
              <a:rPr lang="en-US" b="1" dirty="0" err="1">
                <a:latin typeface="Century Gothic"/>
                <a:ea typeface="Calibri" panose="020F0502020204030204"/>
                <a:cs typeface="Calibri" panose="020F0502020204030204"/>
              </a:rPr>
              <a:t>en</a:t>
            </a:r>
            <a:r>
              <a:rPr lang="en-US" b="1" dirty="0">
                <a:latin typeface="Century Gothic"/>
                <a:ea typeface="Calibri" panose="020F0502020204030204"/>
                <a:cs typeface="Calibri" panose="020F0502020204030204"/>
              </a:rPr>
              <a:t> </a:t>
            </a:r>
            <a:r>
              <a:rPr lang="en-US" b="1" dirty="0" err="1">
                <a:latin typeface="Century Gothic"/>
                <a:ea typeface="Calibri" panose="020F0502020204030204"/>
                <a:cs typeface="Calibri" panose="020F0502020204030204"/>
              </a:rPr>
              <a:t>orthophonie</a:t>
            </a:r>
            <a:r>
              <a:rPr lang="en-US" b="1" dirty="0">
                <a:latin typeface="Century Gothic"/>
                <a:ea typeface="Calibri" panose="020F0502020204030204"/>
                <a:cs typeface="Calibri" panose="020F0502020204030204"/>
              </a:rPr>
              <a:t> (CDA): </a:t>
            </a:r>
            <a:endParaRPr lang="en-US" dirty="0"/>
          </a:p>
          <a:p>
            <a:pPr>
              <a:lnSpc>
                <a:spcPct val="150000"/>
              </a:lnSpc>
            </a:pPr>
            <a:r>
              <a:rPr lang="en-US" dirty="0">
                <a:latin typeface="Calibri"/>
                <a:cs typeface="Calibri" panose="020F0502020204030204"/>
              </a:rPr>
              <a:t>_______________________________________________</a:t>
            </a:r>
            <a:endParaRPr lang="en-US" dirty="0"/>
          </a:p>
        </p:txBody>
      </p:sp>
      <p:sp>
        <p:nvSpPr>
          <p:cNvPr id="11" name="TextBox 1">
            <a:extLst>
              <a:ext uri="{FF2B5EF4-FFF2-40B4-BE49-F238E27FC236}">
                <a16:creationId xmlns:a16="http://schemas.microsoft.com/office/drawing/2014/main" id="{8E0DB321-B694-D205-465A-1FC552568E39}"/>
              </a:ext>
            </a:extLst>
          </p:cNvPr>
          <p:cNvSpPr txBox="1"/>
          <p:nvPr/>
        </p:nvSpPr>
        <p:spPr>
          <a:xfrm>
            <a:off x="420775" y="60334"/>
            <a:ext cx="551624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Mon équipe </a:t>
            </a:r>
            <a:r>
              <a:rPr lang="en-CA" sz="2800" b="1" err="1">
                <a:latin typeface="Century Gothic"/>
              </a:rPr>
              <a:t>interprofessionelle</a:t>
            </a:r>
            <a:endParaRPr lang="en-CA" sz="2800" b="1">
              <a:latin typeface="Century Gothic"/>
            </a:endParaRPr>
          </a:p>
        </p:txBody>
      </p:sp>
    </p:spTree>
    <p:extLst>
      <p:ext uri="{BB962C8B-B14F-4D97-AF65-F5344CB8AC3E}">
        <p14:creationId xmlns:p14="http://schemas.microsoft.com/office/powerpoint/2010/main" val="39046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5922342" y="6455"/>
            <a:ext cx="942257" cy="942975"/>
          </a:xfrm>
          <a:prstGeom prst="rect">
            <a:avLst/>
          </a:prstGeom>
        </p:spPr>
      </p:pic>
      <p:sp>
        <p:nvSpPr>
          <p:cNvPr id="5" name="TextBox 23">
            <a:extLst>
              <a:ext uri="{FF2B5EF4-FFF2-40B4-BE49-F238E27FC236}">
                <a16:creationId xmlns:a16="http://schemas.microsoft.com/office/drawing/2014/main" id="{362F2C4C-8688-3F41-D4E4-39F91471912E}"/>
              </a:ext>
            </a:extLst>
          </p:cNvPr>
          <p:cNvSpPr txBox="1"/>
          <p:nvPr/>
        </p:nvSpPr>
        <p:spPr>
          <a:xfrm>
            <a:off x="1923015" y="168073"/>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Rehab Team</a:t>
            </a:r>
            <a:endParaRPr lang="en-US"/>
          </a:p>
        </p:txBody>
      </p:sp>
      <p:sp>
        <p:nvSpPr>
          <p:cNvPr id="8" name="TextBox 2">
            <a:extLst>
              <a:ext uri="{FF2B5EF4-FFF2-40B4-BE49-F238E27FC236}">
                <a16:creationId xmlns:a16="http://schemas.microsoft.com/office/drawing/2014/main" id="{CAC44566-0339-B8E7-F211-B4576D13763C}"/>
              </a:ext>
            </a:extLst>
          </p:cNvPr>
          <p:cNvSpPr txBox="1"/>
          <p:nvPr/>
        </p:nvSpPr>
        <p:spPr>
          <a:xfrm>
            <a:off x="1290021" y="1102659"/>
            <a:ext cx="5572459" cy="711060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a:latin typeface="Century Gothic"/>
                <a:cs typeface="Calibri"/>
              </a:rPr>
              <a:t>Doctor:</a:t>
            </a:r>
            <a:endParaRPr lang="en-US">
              <a:latin typeface="Calibri" panose="020F0502020204030204"/>
              <a:cs typeface="Calibri"/>
            </a:endParaRPr>
          </a:p>
          <a:p>
            <a:pPr>
              <a:lnSpc>
                <a:spcPct val="150000"/>
              </a:lnSpc>
            </a:pPr>
            <a:r>
              <a:rPr lang="en-US" b="1">
                <a:latin typeface="Century Gothic"/>
                <a:cs typeface="Calibri"/>
              </a:rPr>
              <a:t>_______________________________________________</a:t>
            </a:r>
            <a:endParaRPr lang="en-US"/>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Physiatrist:</a:t>
            </a:r>
            <a:endParaRPr lang="en-US">
              <a:latin typeface="Calibri" panose="020F0502020204030204"/>
              <a:ea typeface="+mn-lt"/>
              <a:cs typeface="+mn-lt"/>
            </a:endParaRPr>
          </a:p>
          <a:p>
            <a:pPr>
              <a:lnSpc>
                <a:spcPct val="150000"/>
              </a:lnSpc>
            </a:pPr>
            <a:r>
              <a:rPr lang="en-US">
                <a:ea typeface="+mn-lt"/>
                <a:cs typeface="+mn-lt"/>
              </a:rPr>
              <a:t>_______________________________________________</a:t>
            </a:r>
            <a:endParaRPr lang="en-US"/>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Pharmacist: </a:t>
            </a:r>
            <a:endParaRPr lang="en-US">
              <a:latin typeface="Calibri" panose="020F0502020204030204"/>
              <a:ea typeface="+mn-lt"/>
              <a:cs typeface="+mn-lt"/>
            </a:endParaRPr>
          </a:p>
          <a:p>
            <a:pPr>
              <a:lnSpc>
                <a:spcPct val="150000"/>
              </a:lnSpc>
            </a:pPr>
            <a:r>
              <a:rPr lang="en-US">
                <a:ea typeface="+mn-lt"/>
                <a:cs typeface="+mn-lt"/>
              </a:rPr>
              <a:t>_______________________________________________</a:t>
            </a:r>
            <a:endParaRPr lang="en-US"/>
          </a:p>
          <a:p>
            <a:pPr>
              <a:lnSpc>
                <a:spcPct val="150000"/>
              </a:lnSpc>
            </a:pPr>
            <a:endParaRPr lang="en-US" b="1">
              <a:latin typeface="Century Gothic"/>
              <a:ea typeface="Calibri"/>
              <a:cs typeface="Calibri"/>
            </a:endParaRPr>
          </a:p>
          <a:p>
            <a:pPr>
              <a:lnSpc>
                <a:spcPct val="150000"/>
              </a:lnSpc>
            </a:pPr>
            <a:r>
              <a:rPr lang="en-US" b="1">
                <a:latin typeface="Century Gothic"/>
                <a:cs typeface="Calibri"/>
              </a:rPr>
              <a:t>Dietitian (RD): </a:t>
            </a:r>
            <a:endParaRPr lang="en-US"/>
          </a:p>
          <a:p>
            <a:pPr>
              <a:lnSpc>
                <a:spcPct val="150000"/>
              </a:lnSpc>
            </a:pPr>
            <a:r>
              <a:rPr lang="en-US">
                <a:latin typeface="Calibri"/>
                <a:cs typeface="Calibri"/>
              </a:rPr>
              <a:t>_______________________________________________</a:t>
            </a:r>
            <a:endParaRPr lang="en-US"/>
          </a:p>
          <a:p>
            <a:pPr>
              <a:lnSpc>
                <a:spcPct val="150000"/>
              </a:lnSpc>
            </a:pPr>
            <a:endParaRPr lang="en-US" b="1">
              <a:latin typeface="Century Gothic"/>
              <a:ea typeface="Calibri" panose="020F0502020204030204"/>
              <a:cs typeface="Calibri" panose="020F0502020204030204"/>
            </a:endParaRPr>
          </a:p>
          <a:p>
            <a:pPr>
              <a:lnSpc>
                <a:spcPct val="150000"/>
              </a:lnSpc>
            </a:pPr>
            <a:r>
              <a:rPr lang="en-US" b="1">
                <a:latin typeface="Century Gothic"/>
                <a:ea typeface="Calibri" panose="020F0502020204030204"/>
                <a:cs typeface="Calibri" panose="020F0502020204030204"/>
              </a:rPr>
              <a:t>Social Worker (SW): </a:t>
            </a:r>
            <a:endParaRPr lang="en-US">
              <a:latin typeface="Century Gothic"/>
              <a:ea typeface="Calibri" panose="020F0502020204030204"/>
              <a:cs typeface="Calibri" panose="020F0502020204030204"/>
            </a:endParaRPr>
          </a:p>
          <a:p>
            <a:pPr>
              <a:lnSpc>
                <a:spcPct val="150000"/>
              </a:lnSpc>
            </a:pPr>
            <a:r>
              <a:rPr lang="en-US">
                <a:latin typeface="Calibri"/>
                <a:cs typeface="Calibri" panose="020F0502020204030204"/>
              </a:rPr>
              <a:t>_______________________________________________</a:t>
            </a:r>
            <a:endParaRPr lang="en-US"/>
          </a:p>
          <a:p>
            <a:pPr>
              <a:lnSpc>
                <a:spcPct val="150000"/>
              </a:lnSpc>
            </a:pPr>
            <a:endParaRPr lang="en-US" b="1">
              <a:latin typeface="Century Gothic"/>
              <a:ea typeface="Calibri"/>
              <a:cs typeface="Calibri"/>
            </a:endParaRPr>
          </a:p>
          <a:p>
            <a:pPr>
              <a:lnSpc>
                <a:spcPct val="150000"/>
              </a:lnSpc>
            </a:pPr>
            <a:r>
              <a:rPr lang="en-US" b="1">
                <a:latin typeface="Century Gothic"/>
              </a:rPr>
              <a:t>Social Service Worker (SSW): </a:t>
            </a:r>
            <a:endParaRPr lang="en-US">
              <a:latin typeface="Century Gothic"/>
            </a:endParaRPr>
          </a:p>
          <a:p>
            <a:pPr>
              <a:lnSpc>
                <a:spcPct val="150000"/>
              </a:lnSpc>
            </a:pPr>
            <a:r>
              <a:rPr lang="en-US">
                <a:latin typeface="Calibri"/>
                <a:cs typeface="Calibri"/>
              </a:rPr>
              <a:t>_______________________________________________</a:t>
            </a:r>
            <a:endParaRPr lang="en-US"/>
          </a:p>
        </p:txBody>
      </p:sp>
      <p:pic>
        <p:nvPicPr>
          <p:cNvPr id="11" name="Picture 10">
            <a:extLst>
              <a:ext uri="{FF2B5EF4-FFF2-40B4-BE49-F238E27FC236}">
                <a16:creationId xmlns:a16="http://schemas.microsoft.com/office/drawing/2014/main" id="{DD0FA5A9-8EBF-4710-B085-876FA2F0177C}"/>
              </a:ext>
            </a:extLst>
          </p:cNvPr>
          <p:cNvPicPr>
            <a:picLocks noChangeAspect="1"/>
          </p:cNvPicPr>
          <p:nvPr/>
        </p:nvPicPr>
        <p:blipFill>
          <a:blip r:embed="rId3"/>
          <a:stretch>
            <a:fillRect/>
          </a:stretch>
        </p:blipFill>
        <p:spPr>
          <a:xfrm>
            <a:off x="200151" y="6123991"/>
            <a:ext cx="1090726" cy="1051458"/>
          </a:xfrm>
          <a:prstGeom prst="rect">
            <a:avLst/>
          </a:prstGeom>
        </p:spPr>
      </p:pic>
      <p:pic>
        <p:nvPicPr>
          <p:cNvPr id="12" name="Picture 11">
            <a:extLst>
              <a:ext uri="{FF2B5EF4-FFF2-40B4-BE49-F238E27FC236}">
                <a16:creationId xmlns:a16="http://schemas.microsoft.com/office/drawing/2014/main" id="{CB8DC0CB-E297-2C86-FAF1-4F1E7413812A}"/>
              </a:ext>
            </a:extLst>
          </p:cNvPr>
          <p:cNvPicPr>
            <a:picLocks noChangeAspect="1"/>
          </p:cNvPicPr>
          <p:nvPr/>
        </p:nvPicPr>
        <p:blipFill>
          <a:blip r:embed="rId4"/>
          <a:stretch>
            <a:fillRect/>
          </a:stretch>
        </p:blipFill>
        <p:spPr>
          <a:xfrm>
            <a:off x="291866" y="2204019"/>
            <a:ext cx="951896" cy="1033000"/>
          </a:xfrm>
          <a:prstGeom prst="rect">
            <a:avLst/>
          </a:prstGeom>
        </p:spPr>
      </p:pic>
      <p:pic>
        <p:nvPicPr>
          <p:cNvPr id="13" name="Picture 12">
            <a:extLst>
              <a:ext uri="{FF2B5EF4-FFF2-40B4-BE49-F238E27FC236}">
                <a16:creationId xmlns:a16="http://schemas.microsoft.com/office/drawing/2014/main" id="{E41B76F4-6E6B-A6AE-3772-2C90A0461AE7}"/>
              </a:ext>
            </a:extLst>
          </p:cNvPr>
          <p:cNvPicPr>
            <a:picLocks noChangeAspect="1"/>
          </p:cNvPicPr>
          <p:nvPr/>
        </p:nvPicPr>
        <p:blipFill>
          <a:blip r:embed="rId5"/>
          <a:stretch>
            <a:fillRect/>
          </a:stretch>
        </p:blipFill>
        <p:spPr>
          <a:xfrm>
            <a:off x="244395" y="4747135"/>
            <a:ext cx="1006009" cy="952372"/>
          </a:xfrm>
          <a:prstGeom prst="rect">
            <a:avLst/>
          </a:prstGeom>
        </p:spPr>
      </p:pic>
      <p:pic>
        <p:nvPicPr>
          <p:cNvPr id="15" name="Picture 14">
            <a:extLst>
              <a:ext uri="{FF2B5EF4-FFF2-40B4-BE49-F238E27FC236}">
                <a16:creationId xmlns:a16="http://schemas.microsoft.com/office/drawing/2014/main" id="{493AC748-DC20-5110-3630-66ED226A99A2}"/>
              </a:ext>
            </a:extLst>
          </p:cNvPr>
          <p:cNvPicPr>
            <a:picLocks noChangeAspect="1"/>
          </p:cNvPicPr>
          <p:nvPr/>
        </p:nvPicPr>
        <p:blipFill>
          <a:blip r:embed="rId6"/>
          <a:stretch>
            <a:fillRect/>
          </a:stretch>
        </p:blipFill>
        <p:spPr>
          <a:xfrm>
            <a:off x="207504" y="1028049"/>
            <a:ext cx="951568" cy="95183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C59A8E11-B95E-68FE-B094-A51EEA14D41D}"/>
              </a:ext>
            </a:extLst>
          </p:cNvPr>
          <p:cNvPicPr>
            <a:picLocks noChangeAspect="1"/>
          </p:cNvPicPr>
          <p:nvPr/>
        </p:nvPicPr>
        <p:blipFill rotWithShape="1">
          <a:blip r:embed="rId7"/>
          <a:srcRect r="6803" b="-1154"/>
          <a:stretch/>
        </p:blipFill>
        <p:spPr>
          <a:xfrm>
            <a:off x="130744" y="3576326"/>
            <a:ext cx="1158054" cy="999633"/>
          </a:xfrm>
          <a:prstGeom prst="rect">
            <a:avLst/>
          </a:prstGeom>
        </p:spPr>
      </p:pic>
      <p:pic>
        <p:nvPicPr>
          <p:cNvPr id="17" name="Picture 16">
            <a:extLst>
              <a:ext uri="{FF2B5EF4-FFF2-40B4-BE49-F238E27FC236}">
                <a16:creationId xmlns:a16="http://schemas.microsoft.com/office/drawing/2014/main" id="{07E373B3-762D-5675-2398-EAA10CC64B74}"/>
              </a:ext>
            </a:extLst>
          </p:cNvPr>
          <p:cNvPicPr>
            <a:picLocks noChangeAspect="1"/>
          </p:cNvPicPr>
          <p:nvPr/>
        </p:nvPicPr>
        <p:blipFill>
          <a:blip r:embed="rId8"/>
          <a:stretch>
            <a:fillRect/>
          </a:stretch>
        </p:blipFill>
        <p:spPr>
          <a:xfrm>
            <a:off x="412358" y="7486820"/>
            <a:ext cx="735106" cy="735106"/>
          </a:xfrm>
          <a:prstGeom prst="rect">
            <a:avLst/>
          </a:prstGeom>
        </p:spPr>
      </p:pic>
    </p:spTree>
    <p:extLst>
      <p:ext uri="{BB962C8B-B14F-4D97-AF65-F5344CB8AC3E}">
        <p14:creationId xmlns:p14="http://schemas.microsoft.com/office/powerpoint/2010/main" val="1363249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on a treadmill&#10;&#10;Description automatically generated">
            <a:extLst>
              <a:ext uri="{FF2B5EF4-FFF2-40B4-BE49-F238E27FC236}">
                <a16:creationId xmlns:a16="http://schemas.microsoft.com/office/drawing/2014/main" id="{F1EB2826-4526-4F0D-1C46-C63BC5246DAF}"/>
              </a:ext>
            </a:extLst>
          </p:cNvPr>
          <p:cNvPicPr>
            <a:picLocks noChangeAspect="1"/>
          </p:cNvPicPr>
          <p:nvPr/>
        </p:nvPicPr>
        <p:blipFill rotWithShape="1">
          <a:blip r:embed="rId2"/>
          <a:srcRect r="2500" b="-1099"/>
          <a:stretch/>
        </p:blipFill>
        <p:spPr>
          <a:xfrm>
            <a:off x="45204" y="7706124"/>
            <a:ext cx="1496957" cy="1180225"/>
          </a:xfrm>
          <a:prstGeom prst="rect">
            <a:avLst/>
          </a:prstGeom>
        </p:spPr>
      </p:pic>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3"/>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152592" y="126075"/>
            <a:ext cx="275650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err="1">
                <a:latin typeface="Century Gothic"/>
              </a:rPr>
              <a:t>Physiothérapie</a:t>
            </a:r>
            <a:endParaRPr lang="en-CA" sz="2800" err="1">
              <a:latin typeface="Century Gothic"/>
            </a:endParaRP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err="1">
                <a:latin typeface="Century Gothic"/>
                <a:cs typeface="Calibri"/>
              </a:rPr>
              <a:t>Mobilité</a:t>
            </a:r>
            <a:endParaRPr lang="en-US" b="1">
              <a:latin typeface="Century Gothic"/>
              <a:cs typeface="Calibri"/>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solidFill>
                  <a:srgbClr val="000000"/>
                </a:solidFill>
                <a:latin typeface="Century Gothic"/>
                <a:ea typeface="+mn-lt"/>
                <a:cs typeface="Calibri"/>
              </a:rPr>
              <a:t>Marche / Ambulation</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Escaliers</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dirty="0">
                <a:solidFill>
                  <a:srgbClr val="000000"/>
                </a:solidFill>
                <a:latin typeface="Century Gothic"/>
                <a:cs typeface="Segoe UI"/>
              </a:rPr>
              <a:t>Endurance</a:t>
            </a: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ea typeface="Calibri"/>
              <a:cs typeface="Calibri"/>
            </a:endParaRPr>
          </a:p>
        </p:txBody>
      </p:sp>
      <p:pic>
        <p:nvPicPr>
          <p:cNvPr id="6" name="Picture 11">
            <a:extLst>
              <a:ext uri="{FF2B5EF4-FFF2-40B4-BE49-F238E27FC236}">
                <a16:creationId xmlns:a16="http://schemas.microsoft.com/office/drawing/2014/main" id="{F33E5B98-2F3C-FA14-07CF-1DF9A678A14F}"/>
              </a:ext>
            </a:extLst>
          </p:cNvPr>
          <p:cNvPicPr>
            <a:picLocks noChangeAspect="1"/>
          </p:cNvPicPr>
          <p:nvPr/>
        </p:nvPicPr>
        <p:blipFill>
          <a:blip r:embed="rId4"/>
          <a:stretch>
            <a:fillRect/>
          </a:stretch>
        </p:blipFill>
        <p:spPr>
          <a:xfrm>
            <a:off x="231687" y="1188221"/>
            <a:ext cx="1166128" cy="1153842"/>
          </a:xfrm>
          <a:prstGeom prst="rect">
            <a:avLst/>
          </a:prstGeom>
        </p:spPr>
      </p:pic>
      <p:pic>
        <p:nvPicPr>
          <p:cNvPr id="8" name="Picture 5">
            <a:extLst>
              <a:ext uri="{FF2B5EF4-FFF2-40B4-BE49-F238E27FC236}">
                <a16:creationId xmlns:a16="http://schemas.microsoft.com/office/drawing/2014/main" id="{F49F7D72-DDE5-9B9E-4D32-3850E6383DA0}"/>
              </a:ext>
            </a:extLst>
          </p:cNvPr>
          <p:cNvPicPr>
            <a:picLocks noChangeAspect="1"/>
          </p:cNvPicPr>
          <p:nvPr/>
        </p:nvPicPr>
        <p:blipFill>
          <a:blip r:embed="rId5"/>
          <a:stretch>
            <a:fillRect/>
          </a:stretch>
        </p:blipFill>
        <p:spPr>
          <a:xfrm>
            <a:off x="229398" y="3982230"/>
            <a:ext cx="990127" cy="953322"/>
          </a:xfrm>
          <a:prstGeom prst="rect">
            <a:avLst/>
          </a:prstGeom>
        </p:spPr>
      </p:pic>
      <p:pic>
        <p:nvPicPr>
          <p:cNvPr id="9" name="Picture 8">
            <a:extLst>
              <a:ext uri="{FF2B5EF4-FFF2-40B4-BE49-F238E27FC236}">
                <a16:creationId xmlns:a16="http://schemas.microsoft.com/office/drawing/2014/main" id="{FB0FD49B-036F-56DA-FF58-7B295A982408}"/>
              </a:ext>
            </a:extLst>
          </p:cNvPr>
          <p:cNvPicPr>
            <a:picLocks noChangeAspect="1"/>
          </p:cNvPicPr>
          <p:nvPr/>
        </p:nvPicPr>
        <p:blipFill>
          <a:blip r:embed="rId6"/>
          <a:stretch>
            <a:fillRect/>
          </a:stretch>
        </p:blipFill>
        <p:spPr>
          <a:xfrm flipH="1">
            <a:off x="368711" y="3038167"/>
            <a:ext cx="833282" cy="848033"/>
          </a:xfrm>
          <a:prstGeom prst="rect">
            <a:avLst/>
          </a:prstGeom>
        </p:spPr>
      </p:pic>
      <p:pic>
        <p:nvPicPr>
          <p:cNvPr id="7" name="Picture 6" descr="A person climbing up a staircase&#10;&#10;Description automatically generated">
            <a:extLst>
              <a:ext uri="{FF2B5EF4-FFF2-40B4-BE49-F238E27FC236}">
                <a16:creationId xmlns:a16="http://schemas.microsoft.com/office/drawing/2014/main" id="{5926F930-C6CD-89F7-C79E-602187B316FE}"/>
              </a:ext>
            </a:extLst>
          </p:cNvPr>
          <p:cNvPicPr>
            <a:picLocks noChangeAspect="1"/>
          </p:cNvPicPr>
          <p:nvPr/>
        </p:nvPicPr>
        <p:blipFill>
          <a:blip r:embed="rId7"/>
          <a:stretch>
            <a:fillRect/>
          </a:stretch>
        </p:blipFill>
        <p:spPr>
          <a:xfrm>
            <a:off x="5224" y="5648784"/>
            <a:ext cx="1611877" cy="1164817"/>
          </a:xfrm>
          <a:prstGeom prst="rect">
            <a:avLst/>
          </a:prstGeom>
        </p:spPr>
      </p:pic>
      <p:sp>
        <p:nvSpPr>
          <p:cNvPr id="12" name="TextBox 11">
            <a:extLst>
              <a:ext uri="{FF2B5EF4-FFF2-40B4-BE49-F238E27FC236}">
                <a16:creationId xmlns:a16="http://schemas.microsoft.com/office/drawing/2014/main" id="{7972D5D8-4CD7-00E0-DA0D-2DF37CD1F93A}"/>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8"/>
              </a:rPr>
              <a:t>https://www.aphasia.ca/participics</a:t>
            </a:r>
            <a:endParaRPr lang="en-US"/>
          </a:p>
        </p:txBody>
      </p:sp>
    </p:spTree>
    <p:extLst>
      <p:ext uri="{BB962C8B-B14F-4D97-AF65-F5344CB8AC3E}">
        <p14:creationId xmlns:p14="http://schemas.microsoft.com/office/powerpoint/2010/main" val="2271748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536577" y="109746"/>
            <a:ext cx="17957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err="1">
                <a:latin typeface="Century Gothic"/>
              </a:rPr>
              <a:t>Transferts</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46903" y="786321"/>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Au lit</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solidFill>
                  <a:srgbClr val="000000"/>
                </a:solidFill>
                <a:latin typeface="Century Gothic"/>
                <a:ea typeface="+mn-lt"/>
                <a:cs typeface="Calibri"/>
              </a:rPr>
              <a:t>Assis-</a:t>
            </a:r>
            <a:r>
              <a:rPr lang="en-US" b="1" dirty="0" err="1">
                <a:solidFill>
                  <a:srgbClr val="000000"/>
                </a:solidFill>
                <a:latin typeface="Century Gothic"/>
                <a:ea typeface="+mn-lt"/>
                <a:cs typeface="Calibri"/>
              </a:rPr>
              <a:t>debout</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ea typeface="Calibri"/>
              <a:cs typeface="Calibri"/>
            </a:endParaRPr>
          </a:p>
          <a:p>
            <a:pPr>
              <a:lnSpc>
                <a:spcPct val="150000"/>
              </a:lnSpc>
            </a:pPr>
            <a:r>
              <a:rPr lang="en-US" b="1" dirty="0">
                <a:latin typeface="Segoe UI"/>
                <a:ea typeface="+mn-lt"/>
                <a:cs typeface="Segoe UI"/>
              </a:rPr>
              <a:t>______________________________________________________</a:t>
            </a:r>
            <a:endParaRPr lang="en-US" dirty="0">
              <a:latin typeface="Calibri" panose="020F0502020204030204"/>
              <a:ea typeface="+mn-lt"/>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Lit-</a:t>
            </a:r>
            <a:r>
              <a:rPr lang="en-US" b="1" dirty="0" err="1">
                <a:latin typeface="Century Gothic"/>
                <a:ea typeface="+mn-lt"/>
                <a:cs typeface="+mn-lt"/>
              </a:rPr>
              <a:t>debout</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endParaRPr lang="en-US" b="1" dirty="0">
              <a:solidFill>
                <a:srgbClr val="000000"/>
              </a:solidFill>
              <a:latin typeface="Century Gothic"/>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14" name="Picture 13" descr="A cartoon of a person sitting and looking at a penguin&#10;&#10;Description automatically generated">
            <a:extLst>
              <a:ext uri="{FF2B5EF4-FFF2-40B4-BE49-F238E27FC236}">
                <a16:creationId xmlns:a16="http://schemas.microsoft.com/office/drawing/2014/main" id="{96B87D59-3A45-7178-A09B-0D5A280D9ED9}"/>
              </a:ext>
            </a:extLst>
          </p:cNvPr>
          <p:cNvPicPr>
            <a:picLocks noChangeAspect="1"/>
          </p:cNvPicPr>
          <p:nvPr/>
        </p:nvPicPr>
        <p:blipFill>
          <a:blip r:embed="rId3"/>
          <a:stretch>
            <a:fillRect/>
          </a:stretch>
        </p:blipFill>
        <p:spPr>
          <a:xfrm flipH="1">
            <a:off x="8591" y="3395338"/>
            <a:ext cx="1793540" cy="1022654"/>
          </a:xfrm>
          <a:prstGeom prst="rect">
            <a:avLst/>
          </a:prstGeom>
        </p:spPr>
      </p:pic>
      <p:pic>
        <p:nvPicPr>
          <p:cNvPr id="18" name="Picture 17" descr="A cartoon of a person sitting on a bed&#10;&#10;Description automatically generated">
            <a:extLst>
              <a:ext uri="{FF2B5EF4-FFF2-40B4-BE49-F238E27FC236}">
                <a16:creationId xmlns:a16="http://schemas.microsoft.com/office/drawing/2014/main" id="{F9DF5055-9DA3-DAA4-A621-201C980D2D74}"/>
              </a:ext>
            </a:extLst>
          </p:cNvPr>
          <p:cNvPicPr>
            <a:picLocks noChangeAspect="1"/>
          </p:cNvPicPr>
          <p:nvPr/>
        </p:nvPicPr>
        <p:blipFill rotWithShape="1">
          <a:blip r:embed="rId4"/>
          <a:srcRect l="39535" r="-283" b="-461"/>
          <a:stretch/>
        </p:blipFill>
        <p:spPr>
          <a:xfrm flipH="1">
            <a:off x="158437" y="5531288"/>
            <a:ext cx="1117956" cy="1040651"/>
          </a:xfrm>
          <a:prstGeom prst="rect">
            <a:avLst/>
          </a:prstGeom>
        </p:spPr>
      </p:pic>
      <p:pic>
        <p:nvPicPr>
          <p:cNvPr id="23" name="Picture 22" descr="A diagram of a chair&#10;&#10;Description automatically generated">
            <a:extLst>
              <a:ext uri="{FF2B5EF4-FFF2-40B4-BE49-F238E27FC236}">
                <a16:creationId xmlns:a16="http://schemas.microsoft.com/office/drawing/2014/main" id="{41AD3540-CBC3-0F1E-9AD8-D98F40E6CE71}"/>
              </a:ext>
            </a:extLst>
          </p:cNvPr>
          <p:cNvPicPr>
            <a:picLocks noChangeAspect="1"/>
          </p:cNvPicPr>
          <p:nvPr/>
        </p:nvPicPr>
        <p:blipFill>
          <a:blip r:embed="rId5"/>
          <a:stretch>
            <a:fillRect/>
          </a:stretch>
        </p:blipFill>
        <p:spPr>
          <a:xfrm flipH="1">
            <a:off x="35468" y="1321822"/>
            <a:ext cx="2499851" cy="746614"/>
          </a:xfrm>
          <a:prstGeom prst="rect">
            <a:avLst/>
          </a:prstGeom>
        </p:spPr>
      </p:pic>
      <p:pic>
        <p:nvPicPr>
          <p:cNvPr id="29" name="Picture 28" descr="A person standing next to a pair of arrows&#10;&#10;Description automatically generated">
            <a:extLst>
              <a:ext uri="{FF2B5EF4-FFF2-40B4-BE49-F238E27FC236}">
                <a16:creationId xmlns:a16="http://schemas.microsoft.com/office/drawing/2014/main" id="{C3DB551B-25B8-8617-6A16-B8EAEC53B958}"/>
              </a:ext>
            </a:extLst>
          </p:cNvPr>
          <p:cNvPicPr>
            <a:picLocks noChangeAspect="1"/>
          </p:cNvPicPr>
          <p:nvPr/>
        </p:nvPicPr>
        <p:blipFill rotWithShape="1">
          <a:blip r:embed="rId6"/>
          <a:srcRect l="-349" t="1205" r="8791" b="6024"/>
          <a:stretch/>
        </p:blipFill>
        <p:spPr>
          <a:xfrm>
            <a:off x="1282624" y="5532988"/>
            <a:ext cx="1064926" cy="976283"/>
          </a:xfrm>
          <a:prstGeom prst="rect">
            <a:avLst/>
          </a:prstGeom>
        </p:spPr>
      </p:pic>
      <p:sp>
        <p:nvSpPr>
          <p:cNvPr id="17" name="TextBox 16">
            <a:extLst>
              <a:ext uri="{FF2B5EF4-FFF2-40B4-BE49-F238E27FC236}">
                <a16:creationId xmlns:a16="http://schemas.microsoft.com/office/drawing/2014/main" id="{63609DFF-8C23-9ACA-0470-00B0887F85EE}"/>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7"/>
              </a:rPr>
              <a:t>https://www.aphasia.ca/participics</a:t>
            </a:r>
            <a:endParaRPr lang="en-US"/>
          </a:p>
        </p:txBody>
      </p:sp>
    </p:spTree>
    <p:extLst>
      <p:ext uri="{BB962C8B-B14F-4D97-AF65-F5344CB8AC3E}">
        <p14:creationId xmlns:p14="http://schemas.microsoft.com/office/powerpoint/2010/main" val="82030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536577" y="109746"/>
            <a:ext cx="17957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err="1">
                <a:latin typeface="Century Gothic"/>
              </a:rPr>
              <a:t>Transferts</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46903" y="786321"/>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err="1">
                <a:latin typeface="Century Gothic"/>
                <a:cs typeface="Calibri"/>
              </a:rPr>
              <a:t>Baignoire</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solidFill>
                  <a:srgbClr val="000000"/>
                </a:solidFill>
                <a:latin typeface="Century Gothic"/>
                <a:ea typeface="+mn-lt"/>
                <a:cs typeface="Calibri"/>
              </a:rPr>
              <a:t>Toilette</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ea typeface="Calibri"/>
              <a:cs typeface="Calibri"/>
            </a:endParaRPr>
          </a:p>
          <a:p>
            <a:pPr>
              <a:lnSpc>
                <a:spcPct val="150000"/>
              </a:lnSpc>
            </a:pPr>
            <a:r>
              <a:rPr lang="en-US" b="1" dirty="0">
                <a:latin typeface="Segoe UI"/>
                <a:ea typeface="+mn-lt"/>
                <a:cs typeface="Segoe UI"/>
              </a:rPr>
              <a:t>______________________________________________________</a:t>
            </a:r>
            <a:endParaRPr lang="en-US" dirty="0">
              <a:latin typeface="Calibri" panose="020F0502020204030204"/>
              <a:ea typeface="+mn-lt"/>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Voiture</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dirty="0">
                <a:solidFill>
                  <a:srgbClr val="000000"/>
                </a:solidFill>
                <a:latin typeface="Century Gothic"/>
                <a:cs typeface="Segoe UI"/>
              </a:rPr>
              <a:t>Du sol</a:t>
            </a:r>
            <a:endParaRPr lang="en-US" dirty="0"/>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20" name="Picture 19" descr="A cartoon of a person in a bathtub&#10;&#10;Description automatically generated">
            <a:extLst>
              <a:ext uri="{FF2B5EF4-FFF2-40B4-BE49-F238E27FC236}">
                <a16:creationId xmlns:a16="http://schemas.microsoft.com/office/drawing/2014/main" id="{6216E5D3-58E1-C832-A338-FC9326F68C99}"/>
              </a:ext>
            </a:extLst>
          </p:cNvPr>
          <p:cNvPicPr>
            <a:picLocks noChangeAspect="1"/>
          </p:cNvPicPr>
          <p:nvPr/>
        </p:nvPicPr>
        <p:blipFill rotWithShape="1">
          <a:blip r:embed="rId3"/>
          <a:srcRect l="14212" r="-347" b="-658"/>
          <a:stretch/>
        </p:blipFill>
        <p:spPr>
          <a:xfrm flipH="1">
            <a:off x="55795" y="1270626"/>
            <a:ext cx="2140539" cy="987260"/>
          </a:xfrm>
          <a:prstGeom prst="rect">
            <a:avLst/>
          </a:prstGeom>
        </p:spPr>
      </p:pic>
      <p:pic>
        <p:nvPicPr>
          <p:cNvPr id="22" name="Picture 21" descr="A cartoon of a person sitting and looking at a penguin&#10;&#10;Description automatically generated">
            <a:extLst>
              <a:ext uri="{FF2B5EF4-FFF2-40B4-BE49-F238E27FC236}">
                <a16:creationId xmlns:a16="http://schemas.microsoft.com/office/drawing/2014/main" id="{6692C14D-20ED-9DA2-CC78-66C6A9D26FDE}"/>
              </a:ext>
            </a:extLst>
          </p:cNvPr>
          <p:cNvPicPr>
            <a:picLocks noChangeAspect="1"/>
          </p:cNvPicPr>
          <p:nvPr/>
        </p:nvPicPr>
        <p:blipFill rotWithShape="1">
          <a:blip r:embed="rId4"/>
          <a:srcRect l="71169"/>
          <a:stretch/>
        </p:blipFill>
        <p:spPr>
          <a:xfrm flipH="1">
            <a:off x="1813843" y="1268758"/>
            <a:ext cx="538799" cy="987919"/>
          </a:xfrm>
          <a:prstGeom prst="rect">
            <a:avLst/>
          </a:prstGeom>
        </p:spPr>
      </p:pic>
      <p:pic>
        <p:nvPicPr>
          <p:cNvPr id="24" name="Picture 23" descr="A cartoon of a person in a car&#10;&#10;Description automatically generated">
            <a:extLst>
              <a:ext uri="{FF2B5EF4-FFF2-40B4-BE49-F238E27FC236}">
                <a16:creationId xmlns:a16="http://schemas.microsoft.com/office/drawing/2014/main" id="{3B3AEED5-1ED8-92D7-6028-2B25679A1889}"/>
              </a:ext>
            </a:extLst>
          </p:cNvPr>
          <p:cNvPicPr>
            <a:picLocks noChangeAspect="1"/>
          </p:cNvPicPr>
          <p:nvPr/>
        </p:nvPicPr>
        <p:blipFill rotWithShape="1">
          <a:blip r:embed="rId5"/>
          <a:srcRect l="32041" r="-259"/>
          <a:stretch/>
        </p:blipFill>
        <p:spPr>
          <a:xfrm flipH="1">
            <a:off x="5558" y="5362690"/>
            <a:ext cx="1695278" cy="1094299"/>
          </a:xfrm>
          <a:prstGeom prst="rect">
            <a:avLst/>
          </a:prstGeom>
        </p:spPr>
      </p:pic>
      <p:pic>
        <p:nvPicPr>
          <p:cNvPr id="25" name="Picture 24" descr="A cartoon of a person sitting on a toilet&#10;&#10;Description automatically generated">
            <a:extLst>
              <a:ext uri="{FF2B5EF4-FFF2-40B4-BE49-F238E27FC236}">
                <a16:creationId xmlns:a16="http://schemas.microsoft.com/office/drawing/2014/main" id="{FC234056-D568-8704-18E5-AE2BF986F5E2}"/>
              </a:ext>
            </a:extLst>
          </p:cNvPr>
          <p:cNvPicPr>
            <a:picLocks noChangeAspect="1"/>
          </p:cNvPicPr>
          <p:nvPr/>
        </p:nvPicPr>
        <p:blipFill rotWithShape="1">
          <a:blip r:embed="rId6"/>
          <a:srcRect l="34961" r="160" b="808"/>
          <a:stretch/>
        </p:blipFill>
        <p:spPr>
          <a:xfrm flipH="1">
            <a:off x="90135" y="3275338"/>
            <a:ext cx="1621857" cy="1047608"/>
          </a:xfrm>
          <a:prstGeom prst="rect">
            <a:avLst/>
          </a:prstGeom>
        </p:spPr>
      </p:pic>
      <p:pic>
        <p:nvPicPr>
          <p:cNvPr id="26" name="Picture 25" descr="A cartoon of a person sitting and looking at a penguin&#10;&#10;Description automatically generated">
            <a:extLst>
              <a:ext uri="{FF2B5EF4-FFF2-40B4-BE49-F238E27FC236}">
                <a16:creationId xmlns:a16="http://schemas.microsoft.com/office/drawing/2014/main" id="{75F14DB8-6219-380E-0926-7671E82C7EFF}"/>
              </a:ext>
            </a:extLst>
          </p:cNvPr>
          <p:cNvPicPr>
            <a:picLocks noChangeAspect="1"/>
          </p:cNvPicPr>
          <p:nvPr/>
        </p:nvPicPr>
        <p:blipFill rotWithShape="1">
          <a:blip r:embed="rId4"/>
          <a:srcRect l="67700" b="474"/>
          <a:stretch/>
        </p:blipFill>
        <p:spPr>
          <a:xfrm flipH="1">
            <a:off x="1700483" y="5416755"/>
            <a:ext cx="603622" cy="983237"/>
          </a:xfrm>
          <a:prstGeom prst="rect">
            <a:avLst/>
          </a:prstGeom>
        </p:spPr>
      </p:pic>
      <p:pic>
        <p:nvPicPr>
          <p:cNvPr id="27" name="Picture 26" descr="A cartoon of a person sitting and looking at a penguin&#10;&#10;Description automatically generated">
            <a:extLst>
              <a:ext uri="{FF2B5EF4-FFF2-40B4-BE49-F238E27FC236}">
                <a16:creationId xmlns:a16="http://schemas.microsoft.com/office/drawing/2014/main" id="{553FE54E-041C-1C0A-FEE7-D15BF469B2C1}"/>
              </a:ext>
            </a:extLst>
          </p:cNvPr>
          <p:cNvPicPr>
            <a:picLocks noChangeAspect="1"/>
          </p:cNvPicPr>
          <p:nvPr/>
        </p:nvPicPr>
        <p:blipFill rotWithShape="1">
          <a:blip r:embed="rId4"/>
          <a:srcRect l="67700" b="474"/>
          <a:stretch/>
        </p:blipFill>
        <p:spPr>
          <a:xfrm flipH="1">
            <a:off x="1679383" y="3308718"/>
            <a:ext cx="603622" cy="983237"/>
          </a:xfrm>
          <a:prstGeom prst="rect">
            <a:avLst/>
          </a:prstGeom>
        </p:spPr>
      </p:pic>
      <p:sp>
        <p:nvSpPr>
          <p:cNvPr id="6" name="TextBox 5">
            <a:extLst>
              <a:ext uri="{FF2B5EF4-FFF2-40B4-BE49-F238E27FC236}">
                <a16:creationId xmlns:a16="http://schemas.microsoft.com/office/drawing/2014/main" id="{C82FE677-9E94-1D6D-F516-1949C827FA7F}"/>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7"/>
              </a:rPr>
              <a:t>https://www.aphasia.ca/participics</a:t>
            </a:r>
            <a:endParaRPr lang="en-US"/>
          </a:p>
        </p:txBody>
      </p:sp>
      <p:pic>
        <p:nvPicPr>
          <p:cNvPr id="5" name="Picture 4" descr="A cartoon of a person sitting on his knees&#10;&#10;Description automatically generated">
            <a:extLst>
              <a:ext uri="{FF2B5EF4-FFF2-40B4-BE49-F238E27FC236}">
                <a16:creationId xmlns:a16="http://schemas.microsoft.com/office/drawing/2014/main" id="{FB2532EA-EB83-C457-DA92-106A5F89C27E}"/>
              </a:ext>
            </a:extLst>
          </p:cNvPr>
          <p:cNvPicPr>
            <a:picLocks noChangeAspect="1"/>
          </p:cNvPicPr>
          <p:nvPr/>
        </p:nvPicPr>
        <p:blipFill rotWithShape="1">
          <a:blip r:embed="rId8"/>
          <a:srcRect r="1550"/>
          <a:stretch/>
        </p:blipFill>
        <p:spPr>
          <a:xfrm>
            <a:off x="150245" y="7819680"/>
            <a:ext cx="1753568" cy="809624"/>
          </a:xfrm>
          <a:prstGeom prst="rect">
            <a:avLst/>
          </a:prstGeom>
        </p:spPr>
      </p:pic>
    </p:spTree>
    <p:extLst>
      <p:ext uri="{BB962C8B-B14F-4D97-AF65-F5344CB8AC3E}">
        <p14:creationId xmlns:p14="http://schemas.microsoft.com/office/powerpoint/2010/main" val="706860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536577" y="109746"/>
            <a:ext cx="17957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err="1">
                <a:latin typeface="Century Gothic"/>
              </a:rPr>
              <a:t>Transferts</a:t>
            </a:r>
          </a:p>
        </p:txBody>
      </p:sp>
      <p:sp>
        <p:nvSpPr>
          <p:cNvPr id="8" name="TextBox 7">
            <a:extLst>
              <a:ext uri="{FF2B5EF4-FFF2-40B4-BE49-F238E27FC236}">
                <a16:creationId xmlns:a16="http://schemas.microsoft.com/office/drawing/2014/main" id="{7B204777-4A45-0033-DD70-568248EE8E5F}"/>
              </a:ext>
            </a:extLst>
          </p:cNvPr>
          <p:cNvSpPr txBox="1"/>
          <p:nvPr/>
        </p:nvSpPr>
        <p:spPr>
          <a:xfrm>
            <a:off x="85590" y="8958500"/>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6" name="TextBox 2">
            <a:extLst>
              <a:ext uri="{FF2B5EF4-FFF2-40B4-BE49-F238E27FC236}">
                <a16:creationId xmlns:a16="http://schemas.microsoft.com/office/drawing/2014/main" id="{F27BFFE3-A3B3-52E1-9E58-30FF4F053B0D}"/>
              </a:ext>
            </a:extLst>
          </p:cNvPr>
          <p:cNvSpPr txBox="1"/>
          <p:nvPr/>
        </p:nvSpPr>
        <p:spPr>
          <a:xfrm>
            <a:off x="1346903" y="786321"/>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Au lit</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solidFill>
                  <a:srgbClr val="000000"/>
                </a:solidFill>
                <a:latin typeface="Century Gothic"/>
                <a:ea typeface="+mn-lt"/>
                <a:cs typeface="Calibri"/>
              </a:rPr>
              <a:t>Lit-chaise</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ea typeface="Calibri"/>
              <a:cs typeface="Calibri"/>
            </a:endParaRPr>
          </a:p>
          <a:p>
            <a:pPr>
              <a:lnSpc>
                <a:spcPct val="150000"/>
              </a:lnSpc>
            </a:pPr>
            <a:r>
              <a:rPr lang="en-US" b="1" dirty="0">
                <a:latin typeface="Segoe UI"/>
                <a:ea typeface="+mn-lt"/>
                <a:cs typeface="Segoe UI"/>
              </a:rPr>
              <a:t>______________________________________________________</a:t>
            </a:r>
            <a:endParaRPr lang="en-US" dirty="0">
              <a:latin typeface="Calibri" panose="020F0502020204030204"/>
              <a:ea typeface="+mn-lt"/>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Chaise </a:t>
            </a:r>
            <a:r>
              <a:rPr lang="en-US" b="1" dirty="0" err="1">
                <a:latin typeface="Century Gothic"/>
                <a:ea typeface="+mn-lt"/>
                <a:cs typeface="+mn-lt"/>
              </a:rPr>
              <a:t>roulante</a:t>
            </a:r>
            <a:r>
              <a:rPr lang="en-US" b="1" dirty="0">
                <a:latin typeface="Century Gothic"/>
                <a:ea typeface="+mn-lt"/>
                <a:cs typeface="+mn-lt"/>
              </a:rPr>
              <a:t>-chaise</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endParaRPr lang="en-US" b="1" dirty="0">
              <a:solidFill>
                <a:srgbClr val="000000"/>
              </a:solidFill>
              <a:latin typeface="Century Gothic"/>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10" name="Picture 9" descr="A person sitting in a wheelchair&#10;&#10;Description automatically generated">
            <a:extLst>
              <a:ext uri="{FF2B5EF4-FFF2-40B4-BE49-F238E27FC236}">
                <a16:creationId xmlns:a16="http://schemas.microsoft.com/office/drawing/2014/main" id="{9C5D0EBF-8911-3857-A81F-71E09ECBBDCB}"/>
              </a:ext>
            </a:extLst>
          </p:cNvPr>
          <p:cNvPicPr>
            <a:picLocks noChangeAspect="1"/>
          </p:cNvPicPr>
          <p:nvPr/>
        </p:nvPicPr>
        <p:blipFill>
          <a:blip r:embed="rId4"/>
          <a:stretch>
            <a:fillRect/>
          </a:stretch>
        </p:blipFill>
        <p:spPr>
          <a:xfrm flipH="1">
            <a:off x="84747" y="5553598"/>
            <a:ext cx="2499851" cy="1198180"/>
          </a:xfrm>
          <a:prstGeom prst="rect">
            <a:avLst/>
          </a:prstGeom>
        </p:spPr>
      </p:pic>
      <p:pic>
        <p:nvPicPr>
          <p:cNvPr id="9" name="Picture 8" descr="A drawing of a bed&#10;&#10;Description automatically generated">
            <a:extLst>
              <a:ext uri="{FF2B5EF4-FFF2-40B4-BE49-F238E27FC236}">
                <a16:creationId xmlns:a16="http://schemas.microsoft.com/office/drawing/2014/main" id="{80425F92-D15B-6721-C3BC-407F6E99C60D}"/>
              </a:ext>
            </a:extLst>
          </p:cNvPr>
          <p:cNvPicPr>
            <a:picLocks noChangeAspect="1"/>
          </p:cNvPicPr>
          <p:nvPr/>
        </p:nvPicPr>
        <p:blipFill>
          <a:blip r:embed="rId5"/>
          <a:stretch>
            <a:fillRect/>
          </a:stretch>
        </p:blipFill>
        <p:spPr>
          <a:xfrm flipH="1">
            <a:off x="45725" y="3423564"/>
            <a:ext cx="2499851" cy="831239"/>
          </a:xfrm>
          <a:prstGeom prst="rect">
            <a:avLst/>
          </a:prstGeom>
        </p:spPr>
      </p:pic>
      <p:pic>
        <p:nvPicPr>
          <p:cNvPr id="23" name="Picture 22" descr="A diagram of a chair&#10;&#10;Description automatically generated">
            <a:extLst>
              <a:ext uri="{FF2B5EF4-FFF2-40B4-BE49-F238E27FC236}">
                <a16:creationId xmlns:a16="http://schemas.microsoft.com/office/drawing/2014/main" id="{41AD3540-CBC3-0F1E-9AD8-D98F40E6CE71}"/>
              </a:ext>
            </a:extLst>
          </p:cNvPr>
          <p:cNvPicPr>
            <a:picLocks noChangeAspect="1"/>
          </p:cNvPicPr>
          <p:nvPr/>
        </p:nvPicPr>
        <p:blipFill>
          <a:blip r:embed="rId6"/>
          <a:stretch>
            <a:fillRect/>
          </a:stretch>
        </p:blipFill>
        <p:spPr>
          <a:xfrm flipH="1">
            <a:off x="35468" y="1321822"/>
            <a:ext cx="2499851" cy="746614"/>
          </a:xfrm>
          <a:prstGeom prst="rect">
            <a:avLst/>
          </a:prstGeom>
        </p:spPr>
      </p:pic>
      <p:sp>
        <p:nvSpPr>
          <p:cNvPr id="7" name="TextBox 6">
            <a:extLst>
              <a:ext uri="{FF2B5EF4-FFF2-40B4-BE49-F238E27FC236}">
                <a16:creationId xmlns:a16="http://schemas.microsoft.com/office/drawing/2014/main" id="{C76BE24C-8E84-ACDF-2F4F-30E7314812D5}"/>
              </a:ext>
            </a:extLst>
          </p:cNvPr>
          <p:cNvSpPr txBox="1"/>
          <p:nvPr/>
        </p:nvSpPr>
        <p:spPr>
          <a:xfrm>
            <a:off x="-5175" y="-669"/>
            <a:ext cx="20877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Century Gothic"/>
                <a:ea typeface="Calibri"/>
                <a:cs typeface="Calibri"/>
              </a:rPr>
              <a:t>Fauteil</a:t>
            </a:r>
            <a:r>
              <a:rPr lang="en-US" dirty="0">
                <a:latin typeface="Century Gothic"/>
                <a:ea typeface="Calibri"/>
                <a:cs typeface="Calibri"/>
              </a:rPr>
              <a:t> </a:t>
            </a:r>
            <a:r>
              <a:rPr lang="en-US" dirty="0" err="1">
                <a:latin typeface="Century Gothic"/>
                <a:ea typeface="Calibri"/>
                <a:cs typeface="Calibri"/>
              </a:rPr>
              <a:t>roulant</a:t>
            </a:r>
          </a:p>
        </p:txBody>
      </p:sp>
    </p:spTree>
    <p:extLst>
      <p:ext uri="{BB962C8B-B14F-4D97-AF65-F5344CB8AC3E}">
        <p14:creationId xmlns:p14="http://schemas.microsoft.com/office/powerpoint/2010/main" val="2052482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536577" y="109746"/>
            <a:ext cx="17957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err="1">
                <a:latin typeface="Century Gothic"/>
              </a:rPr>
              <a:t>Transferts</a:t>
            </a:r>
          </a:p>
        </p:txBody>
      </p:sp>
      <p:sp>
        <p:nvSpPr>
          <p:cNvPr id="6" name="TextBox 5">
            <a:extLst>
              <a:ext uri="{FF2B5EF4-FFF2-40B4-BE49-F238E27FC236}">
                <a16:creationId xmlns:a16="http://schemas.microsoft.com/office/drawing/2014/main" id="{A60900EA-3E20-2544-918B-D3243923A533}"/>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7" name="TextBox 2">
            <a:extLst>
              <a:ext uri="{FF2B5EF4-FFF2-40B4-BE49-F238E27FC236}">
                <a16:creationId xmlns:a16="http://schemas.microsoft.com/office/drawing/2014/main" id="{4691ADB6-C5A2-DC1B-47A7-FD0CA6CB150D}"/>
              </a:ext>
            </a:extLst>
          </p:cNvPr>
          <p:cNvSpPr txBox="1"/>
          <p:nvPr/>
        </p:nvSpPr>
        <p:spPr>
          <a:xfrm>
            <a:off x="1346903" y="786321"/>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err="1">
                <a:latin typeface="Century Gothic"/>
                <a:cs typeface="Calibri"/>
              </a:rPr>
              <a:t>Baignoire</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solidFill>
                  <a:srgbClr val="000000"/>
                </a:solidFill>
                <a:latin typeface="Century Gothic"/>
                <a:ea typeface="+mn-lt"/>
                <a:cs typeface="Calibri"/>
              </a:rPr>
              <a:t>Toilette</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ea typeface="Calibri"/>
              <a:cs typeface="Calibri"/>
            </a:endParaRPr>
          </a:p>
          <a:p>
            <a:pPr>
              <a:lnSpc>
                <a:spcPct val="150000"/>
              </a:lnSpc>
            </a:pPr>
            <a:r>
              <a:rPr lang="en-US" b="1" dirty="0">
                <a:latin typeface="Segoe UI"/>
                <a:ea typeface="+mn-lt"/>
                <a:cs typeface="Segoe UI"/>
              </a:rPr>
              <a:t>______________________________________________________</a:t>
            </a:r>
            <a:endParaRPr lang="en-US" dirty="0">
              <a:latin typeface="Calibri" panose="020F0502020204030204"/>
              <a:ea typeface="+mn-lt"/>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Voiture</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dirty="0">
                <a:solidFill>
                  <a:srgbClr val="000000"/>
                </a:solidFill>
                <a:latin typeface="Century Gothic"/>
                <a:cs typeface="Segoe UI"/>
              </a:rPr>
              <a:t>Du sol</a:t>
            </a:r>
            <a:endParaRPr lang="en-US" dirty="0"/>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11" name="Picture 10" descr="A cartoon of a person sitting on a toilet&#10;&#10;Description automatically generated">
            <a:extLst>
              <a:ext uri="{FF2B5EF4-FFF2-40B4-BE49-F238E27FC236}">
                <a16:creationId xmlns:a16="http://schemas.microsoft.com/office/drawing/2014/main" id="{55761D4A-DD33-EDBB-6735-FA1EB7BD4F7C}"/>
              </a:ext>
            </a:extLst>
          </p:cNvPr>
          <p:cNvPicPr>
            <a:picLocks noChangeAspect="1"/>
          </p:cNvPicPr>
          <p:nvPr/>
        </p:nvPicPr>
        <p:blipFill>
          <a:blip r:embed="rId4"/>
          <a:stretch>
            <a:fillRect/>
          </a:stretch>
        </p:blipFill>
        <p:spPr>
          <a:xfrm flipH="1">
            <a:off x="-13880" y="3344496"/>
            <a:ext cx="2499851" cy="1056141"/>
          </a:xfrm>
          <a:prstGeom prst="rect">
            <a:avLst/>
          </a:prstGeom>
        </p:spPr>
      </p:pic>
      <p:pic>
        <p:nvPicPr>
          <p:cNvPr id="13" name="Picture 12" descr="A cartoon of a person in a bathtub&#10;&#10;Description automatically generated">
            <a:extLst>
              <a:ext uri="{FF2B5EF4-FFF2-40B4-BE49-F238E27FC236}">
                <a16:creationId xmlns:a16="http://schemas.microsoft.com/office/drawing/2014/main" id="{B2D24745-EFBB-9D54-86A2-8C88D1DA23DB}"/>
              </a:ext>
            </a:extLst>
          </p:cNvPr>
          <p:cNvPicPr>
            <a:picLocks noChangeAspect="1"/>
          </p:cNvPicPr>
          <p:nvPr/>
        </p:nvPicPr>
        <p:blipFill>
          <a:blip r:embed="rId5"/>
          <a:stretch>
            <a:fillRect/>
          </a:stretch>
        </p:blipFill>
        <p:spPr>
          <a:xfrm flipH="1">
            <a:off x="-2085" y="1307127"/>
            <a:ext cx="2485103" cy="980808"/>
          </a:xfrm>
          <a:prstGeom prst="rect">
            <a:avLst/>
          </a:prstGeom>
        </p:spPr>
      </p:pic>
      <p:pic>
        <p:nvPicPr>
          <p:cNvPr id="16" name="Picture 15" descr="A cartoon of a person in a car&#10;&#10;Description automatically generated">
            <a:extLst>
              <a:ext uri="{FF2B5EF4-FFF2-40B4-BE49-F238E27FC236}">
                <a16:creationId xmlns:a16="http://schemas.microsoft.com/office/drawing/2014/main" id="{6ECA19AB-0FD9-5D29-E821-02423775F22A}"/>
              </a:ext>
            </a:extLst>
          </p:cNvPr>
          <p:cNvPicPr>
            <a:picLocks noChangeAspect="1"/>
          </p:cNvPicPr>
          <p:nvPr/>
        </p:nvPicPr>
        <p:blipFill>
          <a:blip r:embed="rId6"/>
          <a:stretch>
            <a:fillRect/>
          </a:stretch>
        </p:blipFill>
        <p:spPr>
          <a:xfrm flipH="1">
            <a:off x="-6617" y="5497162"/>
            <a:ext cx="2485103" cy="1094299"/>
          </a:xfrm>
          <a:prstGeom prst="rect">
            <a:avLst/>
          </a:prstGeom>
        </p:spPr>
      </p:pic>
      <p:pic>
        <p:nvPicPr>
          <p:cNvPr id="9" name="Picture 8" descr="A person sitting in a wheelchair&#10;&#10;Description automatically generated">
            <a:extLst>
              <a:ext uri="{FF2B5EF4-FFF2-40B4-BE49-F238E27FC236}">
                <a16:creationId xmlns:a16="http://schemas.microsoft.com/office/drawing/2014/main" id="{912704C7-C906-2D0E-1183-F513E8C87086}"/>
              </a:ext>
            </a:extLst>
          </p:cNvPr>
          <p:cNvPicPr>
            <a:picLocks noChangeAspect="1"/>
          </p:cNvPicPr>
          <p:nvPr/>
        </p:nvPicPr>
        <p:blipFill rotWithShape="1">
          <a:blip r:embed="rId7"/>
          <a:srcRect l="43529" t="-2466" r="-125"/>
          <a:stretch/>
        </p:blipFill>
        <p:spPr>
          <a:xfrm flipH="1">
            <a:off x="1237" y="7586128"/>
            <a:ext cx="1414818" cy="1227729"/>
          </a:xfrm>
          <a:prstGeom prst="rect">
            <a:avLst/>
          </a:prstGeom>
        </p:spPr>
      </p:pic>
      <p:pic>
        <p:nvPicPr>
          <p:cNvPr id="12" name="Picture 11" descr="A cartoon of a person sitting on his knees&#10;&#10;Description automatically generated">
            <a:extLst>
              <a:ext uri="{FF2B5EF4-FFF2-40B4-BE49-F238E27FC236}">
                <a16:creationId xmlns:a16="http://schemas.microsoft.com/office/drawing/2014/main" id="{2B544E14-0A7B-17CF-8C05-ADDA34E78A82}"/>
              </a:ext>
            </a:extLst>
          </p:cNvPr>
          <p:cNvPicPr>
            <a:picLocks noChangeAspect="1"/>
          </p:cNvPicPr>
          <p:nvPr/>
        </p:nvPicPr>
        <p:blipFill rotWithShape="1">
          <a:blip r:embed="rId8"/>
          <a:srcRect r="52866" b="-1282"/>
          <a:stretch/>
        </p:blipFill>
        <p:spPr>
          <a:xfrm flipH="1">
            <a:off x="1098851" y="7566757"/>
            <a:ext cx="1178282" cy="1258485"/>
          </a:xfrm>
          <a:prstGeom prst="rect">
            <a:avLst/>
          </a:prstGeom>
        </p:spPr>
      </p:pic>
      <p:pic>
        <p:nvPicPr>
          <p:cNvPr id="15" name="Picture 14" descr="A cartoon of a person sitting on his knees&#10;&#10;Description automatically generated">
            <a:extLst>
              <a:ext uri="{FF2B5EF4-FFF2-40B4-BE49-F238E27FC236}">
                <a16:creationId xmlns:a16="http://schemas.microsoft.com/office/drawing/2014/main" id="{8207F19C-4A2E-A652-795C-D1B7D49D017D}"/>
              </a:ext>
            </a:extLst>
          </p:cNvPr>
          <p:cNvPicPr>
            <a:picLocks noChangeAspect="1"/>
          </p:cNvPicPr>
          <p:nvPr/>
        </p:nvPicPr>
        <p:blipFill rotWithShape="1">
          <a:blip r:embed="rId8"/>
          <a:srcRect l="31166" t="21762" r="36274" b="27979"/>
          <a:stretch/>
        </p:blipFill>
        <p:spPr>
          <a:xfrm flipH="1">
            <a:off x="940532" y="7772311"/>
            <a:ext cx="813933" cy="624498"/>
          </a:xfrm>
          <a:prstGeom prst="rect">
            <a:avLst/>
          </a:prstGeom>
        </p:spPr>
      </p:pic>
      <p:sp>
        <p:nvSpPr>
          <p:cNvPr id="18" name="TextBox 17">
            <a:extLst>
              <a:ext uri="{FF2B5EF4-FFF2-40B4-BE49-F238E27FC236}">
                <a16:creationId xmlns:a16="http://schemas.microsoft.com/office/drawing/2014/main" id="{F760EA4A-857A-2C74-2C00-B5227C7FEDE9}"/>
              </a:ext>
            </a:extLst>
          </p:cNvPr>
          <p:cNvSpPr txBox="1"/>
          <p:nvPr/>
        </p:nvSpPr>
        <p:spPr>
          <a:xfrm>
            <a:off x="-5175" y="-669"/>
            <a:ext cx="20877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Century Gothic"/>
                <a:ea typeface="Calibri"/>
                <a:cs typeface="Calibri"/>
              </a:rPr>
              <a:t>Fauteil</a:t>
            </a:r>
            <a:r>
              <a:rPr lang="en-US" dirty="0">
                <a:latin typeface="Century Gothic"/>
                <a:ea typeface="Calibri"/>
                <a:cs typeface="Calibri"/>
              </a:rPr>
              <a:t> </a:t>
            </a:r>
            <a:r>
              <a:rPr lang="en-US" dirty="0" err="1">
                <a:latin typeface="Century Gothic"/>
                <a:ea typeface="Calibri"/>
                <a:cs typeface="Calibri"/>
              </a:rPr>
              <a:t>roulant</a:t>
            </a:r>
          </a:p>
        </p:txBody>
      </p:sp>
    </p:spTree>
    <p:extLst>
      <p:ext uri="{BB962C8B-B14F-4D97-AF65-F5344CB8AC3E}">
        <p14:creationId xmlns:p14="http://schemas.microsoft.com/office/powerpoint/2010/main" val="1814801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err="1">
                <a:latin typeface="Century Gothic"/>
                <a:cs typeface="Calibri"/>
              </a:rPr>
              <a:t>Compétences</a:t>
            </a:r>
            <a:r>
              <a:rPr lang="en-US" b="1" dirty="0">
                <a:latin typeface="Century Gothic"/>
                <a:cs typeface="Calibri"/>
              </a:rPr>
              <a:t> physiques</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p>
          <a:p>
            <a:pPr>
              <a:lnSpc>
                <a:spcPct val="150000"/>
              </a:lnSpc>
            </a:pPr>
            <a:r>
              <a:rPr lang="en-US" b="1" dirty="0">
                <a:latin typeface="Segoe UI"/>
                <a:ea typeface="+mn-lt"/>
                <a:cs typeface="Segoe UI"/>
              </a:rPr>
              <a:t>______________________________________________________</a:t>
            </a:r>
            <a:endParaRPr lang="en-US">
              <a:cs typeface="Calibri" panose="020F0502020204030204"/>
            </a:endParaRPr>
          </a:p>
          <a:p>
            <a:pPr>
              <a:lnSpc>
                <a:spcPct val="150000"/>
              </a:lnSpc>
            </a:pPr>
            <a:endParaRPr lang="en-US" b="1">
              <a:latin typeface="Segoe UI"/>
              <a:ea typeface="+mn-lt"/>
              <a:cs typeface="Segoe UI"/>
            </a:endParaRPr>
          </a:p>
          <a:p>
            <a:pPr>
              <a:lnSpc>
                <a:spcPct val="150000"/>
              </a:lnSpc>
            </a:pPr>
            <a:r>
              <a:rPr lang="en-US" b="1" err="1">
                <a:solidFill>
                  <a:srgbClr val="000000"/>
                </a:solidFill>
                <a:latin typeface="Century Gothic"/>
                <a:ea typeface="+mn-lt"/>
                <a:cs typeface="+mn-lt"/>
              </a:rPr>
              <a:t>Compétences</a:t>
            </a:r>
            <a:r>
              <a:rPr lang="en-US" b="1" dirty="0">
                <a:solidFill>
                  <a:srgbClr val="000000"/>
                </a:solidFill>
                <a:latin typeface="Century Gothic"/>
                <a:ea typeface="+mn-lt"/>
                <a:cs typeface="+mn-lt"/>
              </a:rPr>
              <a:t> </a:t>
            </a:r>
            <a:r>
              <a:rPr lang="en-US" b="1" err="1">
                <a:solidFill>
                  <a:srgbClr val="000000"/>
                </a:solidFill>
                <a:latin typeface="Century Gothic"/>
                <a:ea typeface="+mn-lt"/>
                <a:cs typeface="Calibri"/>
              </a:rPr>
              <a:t>cognitives</a:t>
            </a:r>
            <a:r>
              <a:rPr lang="en-US" b="1" dirty="0">
                <a:solidFill>
                  <a:srgbClr val="000000"/>
                </a:solidFill>
                <a:latin typeface="Century Gothic"/>
                <a:ea typeface="+mn-lt"/>
                <a:cs typeface="Calibri"/>
              </a:rPr>
              <a:t> </a:t>
            </a:r>
            <a:endParaRPr lang="en-US">
              <a:latin typeface="Century Gothic"/>
            </a:endParaRP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p>
          <a:p>
            <a:pPr>
              <a:lnSpc>
                <a:spcPct val="150000"/>
              </a:lnSpc>
            </a:pPr>
            <a:r>
              <a:rPr lang="en-US" b="1" dirty="0">
                <a:latin typeface="Segoe UI"/>
                <a:ea typeface="+mn-lt"/>
                <a:cs typeface="Segoe UI"/>
              </a:rPr>
              <a:t>______________________________________________________</a:t>
            </a:r>
            <a:endParaRPr lang="en-US"/>
          </a:p>
          <a:p>
            <a:pPr>
              <a:lnSpc>
                <a:spcPct val="150000"/>
              </a:lnSpc>
            </a:pPr>
            <a:endParaRPr lang="en-US" b="1" dirty="0">
              <a:latin typeface="Century Gothic"/>
              <a:ea typeface="+mn-lt"/>
              <a:cs typeface="Segoe UI"/>
            </a:endParaRPr>
          </a:p>
          <a:p>
            <a:pPr>
              <a:lnSpc>
                <a:spcPct val="150000"/>
              </a:lnSpc>
            </a:pPr>
            <a:r>
              <a:rPr lang="en-US" b="1" dirty="0" err="1">
                <a:latin typeface="Century Gothic"/>
                <a:ea typeface="+mn-lt"/>
                <a:cs typeface="+mn-lt"/>
              </a:rPr>
              <a:t>Compétences</a:t>
            </a:r>
            <a:r>
              <a:rPr lang="en-US" b="1" dirty="0">
                <a:latin typeface="Century Gothic"/>
                <a:ea typeface="+mn-lt"/>
                <a:cs typeface="+mn-lt"/>
              </a:rPr>
              <a:t> </a:t>
            </a:r>
            <a:r>
              <a:rPr lang="en-US" b="1" dirty="0" err="1">
                <a:latin typeface="Century Gothic"/>
                <a:ea typeface="+mn-lt"/>
                <a:cs typeface="+mn-lt"/>
              </a:rPr>
              <a:t>perceptuels</a:t>
            </a:r>
            <a:endParaRPr lang="en-US" dirty="0" err="1"/>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dirty="0" err="1">
                <a:solidFill>
                  <a:srgbClr val="000000"/>
                </a:solidFill>
                <a:latin typeface="Century Gothic"/>
                <a:ea typeface="+mn-lt"/>
                <a:cs typeface="+mn-lt"/>
              </a:rPr>
              <a:t>Compétences</a:t>
            </a:r>
            <a:r>
              <a:rPr lang="en-US" b="1" dirty="0">
                <a:solidFill>
                  <a:srgbClr val="000000"/>
                </a:solidFill>
                <a:latin typeface="Century Gothic"/>
                <a:ea typeface="+mn-lt"/>
                <a:cs typeface="+mn-lt"/>
              </a:rPr>
              <a:t> </a:t>
            </a:r>
            <a:r>
              <a:rPr lang="en-US" b="1" dirty="0" err="1">
                <a:solidFill>
                  <a:srgbClr val="000000"/>
                </a:solidFill>
                <a:latin typeface="Century Gothic"/>
                <a:ea typeface="Calibri"/>
                <a:cs typeface="Calibri"/>
              </a:rPr>
              <a:t>s</a:t>
            </a:r>
            <a:r>
              <a:rPr lang="en-US" b="1" dirty="0" err="1">
                <a:solidFill>
                  <a:srgbClr val="000000"/>
                </a:solidFill>
                <a:latin typeface="Century Gothic"/>
                <a:cs typeface="Segoe UI"/>
              </a:rPr>
              <a:t>ensorielles</a:t>
            </a:r>
            <a:endParaRPr lang="en-US" dirty="0" err="1"/>
          </a:p>
          <a:p>
            <a:pPr>
              <a:lnSpc>
                <a:spcPct val="150000"/>
              </a:lnSpc>
            </a:pPr>
            <a:r>
              <a:rPr lang="en-US" b="1" dirty="0">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22" name="Picture 12">
            <a:extLst>
              <a:ext uri="{FF2B5EF4-FFF2-40B4-BE49-F238E27FC236}">
                <a16:creationId xmlns:a16="http://schemas.microsoft.com/office/drawing/2014/main" id="{4D42464B-2E76-1488-DC5A-97CFE8D656E8}"/>
              </a:ext>
            </a:extLst>
          </p:cNvPr>
          <p:cNvPicPr>
            <a:picLocks noChangeAspect="1"/>
          </p:cNvPicPr>
          <p:nvPr/>
        </p:nvPicPr>
        <p:blipFill>
          <a:blip r:embed="rId3"/>
          <a:stretch>
            <a:fillRect/>
          </a:stretch>
        </p:blipFill>
        <p:spPr>
          <a:xfrm flipH="1">
            <a:off x="370863" y="6162644"/>
            <a:ext cx="835018" cy="831011"/>
          </a:xfrm>
          <a:prstGeom prst="rect">
            <a:avLst/>
          </a:prstGeom>
        </p:spPr>
      </p:pic>
      <p:pic>
        <p:nvPicPr>
          <p:cNvPr id="25" name="Picture 15">
            <a:extLst>
              <a:ext uri="{FF2B5EF4-FFF2-40B4-BE49-F238E27FC236}">
                <a16:creationId xmlns:a16="http://schemas.microsoft.com/office/drawing/2014/main" id="{7631C52F-8EA3-6162-0F25-CFD1239EA22E}"/>
              </a:ext>
            </a:extLst>
          </p:cNvPr>
          <p:cNvPicPr>
            <a:picLocks noChangeAspect="1"/>
          </p:cNvPicPr>
          <p:nvPr/>
        </p:nvPicPr>
        <p:blipFill>
          <a:blip r:embed="rId4"/>
          <a:stretch>
            <a:fillRect/>
          </a:stretch>
        </p:blipFill>
        <p:spPr>
          <a:xfrm flipH="1">
            <a:off x="275439" y="3398375"/>
            <a:ext cx="958645" cy="917699"/>
          </a:xfrm>
          <a:prstGeom prst="rect">
            <a:avLst/>
          </a:prstGeom>
        </p:spPr>
      </p:pic>
      <p:pic>
        <p:nvPicPr>
          <p:cNvPr id="27" name="Picture 16">
            <a:extLst>
              <a:ext uri="{FF2B5EF4-FFF2-40B4-BE49-F238E27FC236}">
                <a16:creationId xmlns:a16="http://schemas.microsoft.com/office/drawing/2014/main" id="{F4F010AE-93D3-43BA-BEA0-C88754197259}"/>
              </a:ext>
            </a:extLst>
          </p:cNvPr>
          <p:cNvPicPr>
            <a:picLocks noChangeAspect="1"/>
          </p:cNvPicPr>
          <p:nvPr/>
        </p:nvPicPr>
        <p:blipFill>
          <a:blip r:embed="rId5"/>
          <a:stretch>
            <a:fillRect/>
          </a:stretch>
        </p:blipFill>
        <p:spPr>
          <a:xfrm>
            <a:off x="194872" y="1844431"/>
            <a:ext cx="1002220" cy="1002221"/>
          </a:xfrm>
          <a:prstGeom prst="rect">
            <a:avLst/>
          </a:prstGeom>
        </p:spPr>
      </p:pic>
      <p:pic>
        <p:nvPicPr>
          <p:cNvPr id="30" name="Picture 18">
            <a:extLst>
              <a:ext uri="{FF2B5EF4-FFF2-40B4-BE49-F238E27FC236}">
                <a16:creationId xmlns:a16="http://schemas.microsoft.com/office/drawing/2014/main" id="{BABC2EF5-6317-3B47-BD72-7307523C0E9B}"/>
              </a:ext>
            </a:extLst>
          </p:cNvPr>
          <p:cNvPicPr>
            <a:picLocks noChangeAspect="1"/>
          </p:cNvPicPr>
          <p:nvPr/>
        </p:nvPicPr>
        <p:blipFill>
          <a:blip r:embed="rId6"/>
          <a:stretch>
            <a:fillRect/>
          </a:stretch>
        </p:blipFill>
        <p:spPr>
          <a:xfrm>
            <a:off x="376001" y="7920163"/>
            <a:ext cx="1137676" cy="1125583"/>
          </a:xfrm>
          <a:prstGeom prst="rect">
            <a:avLst/>
          </a:prstGeom>
        </p:spPr>
      </p:pic>
      <p:pic>
        <p:nvPicPr>
          <p:cNvPr id="32" name="Picture 19">
            <a:extLst>
              <a:ext uri="{FF2B5EF4-FFF2-40B4-BE49-F238E27FC236}">
                <a16:creationId xmlns:a16="http://schemas.microsoft.com/office/drawing/2014/main" id="{93DD1940-B82A-50A2-008D-D29B28D2B9EC}"/>
              </a:ext>
            </a:extLst>
          </p:cNvPr>
          <p:cNvPicPr>
            <a:picLocks noChangeAspect="1"/>
          </p:cNvPicPr>
          <p:nvPr/>
        </p:nvPicPr>
        <p:blipFill rotWithShape="1">
          <a:blip r:embed="rId7"/>
          <a:srcRect r="-741" b="9123"/>
          <a:stretch/>
        </p:blipFill>
        <p:spPr>
          <a:xfrm>
            <a:off x="309450" y="5378303"/>
            <a:ext cx="832577" cy="846315"/>
          </a:xfrm>
          <a:prstGeom prst="rect">
            <a:avLst/>
          </a:prstGeom>
        </p:spPr>
      </p:pic>
      <p:pic>
        <p:nvPicPr>
          <p:cNvPr id="34" name="Picture 33">
            <a:extLst>
              <a:ext uri="{FF2B5EF4-FFF2-40B4-BE49-F238E27FC236}">
                <a16:creationId xmlns:a16="http://schemas.microsoft.com/office/drawing/2014/main" id="{44F6CBF6-8594-EF45-94C6-D92A12B949C0}"/>
              </a:ext>
            </a:extLst>
          </p:cNvPr>
          <p:cNvPicPr>
            <a:picLocks noChangeAspect="1"/>
          </p:cNvPicPr>
          <p:nvPr/>
        </p:nvPicPr>
        <p:blipFill>
          <a:blip r:embed="rId8"/>
          <a:stretch>
            <a:fillRect/>
          </a:stretch>
        </p:blipFill>
        <p:spPr>
          <a:xfrm flipH="1">
            <a:off x="438820" y="1360309"/>
            <a:ext cx="625245" cy="649437"/>
          </a:xfrm>
          <a:prstGeom prst="rect">
            <a:avLst/>
          </a:prstGeom>
        </p:spPr>
      </p:pic>
      <p:pic>
        <p:nvPicPr>
          <p:cNvPr id="38" name="Picture 26" descr="A black background with a black square&#10;&#10;Description automatically generated">
            <a:extLst>
              <a:ext uri="{FF2B5EF4-FFF2-40B4-BE49-F238E27FC236}">
                <a16:creationId xmlns:a16="http://schemas.microsoft.com/office/drawing/2014/main" id="{37FD99BD-E938-3A3E-205D-687377A5EE03}"/>
              </a:ext>
            </a:extLst>
          </p:cNvPr>
          <p:cNvPicPr>
            <a:picLocks noChangeAspect="1"/>
          </p:cNvPicPr>
          <p:nvPr/>
        </p:nvPicPr>
        <p:blipFill>
          <a:blip r:embed="rId9"/>
          <a:stretch>
            <a:fillRect/>
          </a:stretch>
        </p:blipFill>
        <p:spPr>
          <a:xfrm>
            <a:off x="39484" y="7371618"/>
            <a:ext cx="990520" cy="843366"/>
          </a:xfrm>
          <a:prstGeom prst="rect">
            <a:avLst/>
          </a:prstGeom>
        </p:spPr>
      </p:pic>
      <p:sp>
        <p:nvSpPr>
          <p:cNvPr id="6" name="TextBox 23">
            <a:extLst>
              <a:ext uri="{FF2B5EF4-FFF2-40B4-BE49-F238E27FC236}">
                <a16:creationId xmlns:a16="http://schemas.microsoft.com/office/drawing/2014/main" id="{16266C23-B514-3317-6CD6-8635ACCCA72B}"/>
              </a:ext>
            </a:extLst>
          </p:cNvPr>
          <p:cNvSpPr txBox="1"/>
          <p:nvPr/>
        </p:nvSpPr>
        <p:spPr>
          <a:xfrm>
            <a:off x="2150796" y="126075"/>
            <a:ext cx="256022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err="1">
                <a:latin typeface="Century Gothic"/>
              </a:rPr>
              <a:t>Érgothérapie</a:t>
            </a:r>
            <a:r>
              <a:rPr lang="en-CA" sz="2800" dirty="0">
                <a:latin typeface="Century Gothic"/>
              </a:rPr>
              <a:t> </a:t>
            </a:r>
            <a:endParaRPr lang="en-CA" sz="2800" b="1" dirty="0">
              <a:latin typeface="Century Gothic"/>
            </a:endParaRPr>
          </a:p>
        </p:txBody>
      </p:sp>
    </p:spTree>
    <p:extLst>
      <p:ext uri="{BB962C8B-B14F-4D97-AF65-F5344CB8AC3E}">
        <p14:creationId xmlns:p14="http://schemas.microsoft.com/office/powerpoint/2010/main" val="2248810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Se laver</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La toilette</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endParaRPr lang="en-US" b="1">
              <a:latin typeface="Segoe UI"/>
              <a:ea typeface="+mn-lt"/>
              <a:cs typeface="Segoe UI"/>
            </a:endParaRPr>
          </a:p>
          <a:p>
            <a:pPr>
              <a:lnSpc>
                <a:spcPct val="150000"/>
              </a:lnSpc>
            </a:pPr>
            <a:r>
              <a:rPr lang="en-US" b="1" dirty="0" err="1">
                <a:latin typeface="Century Gothic"/>
                <a:ea typeface="+mn-lt"/>
                <a:cs typeface="+mn-lt"/>
              </a:rPr>
              <a:t>Habillage</a:t>
            </a:r>
            <a:r>
              <a:rPr lang="en-US" b="1" dirty="0">
                <a:latin typeface="Century Gothic"/>
                <a:ea typeface="+mn-lt"/>
                <a:cs typeface="+mn-lt"/>
              </a:rPr>
              <a:t> du haut du corps</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dirty="0">
              <a:solidFill>
                <a:srgbClr val="808080"/>
              </a:solidFill>
              <a:latin typeface="Century Gothic"/>
              <a:cs typeface="Segoe UI"/>
            </a:endParaRPr>
          </a:p>
          <a:p>
            <a:pPr>
              <a:lnSpc>
                <a:spcPct val="150000"/>
              </a:lnSpc>
            </a:pPr>
            <a:r>
              <a:rPr lang="en-US" b="1" dirty="0" err="1">
                <a:solidFill>
                  <a:srgbClr val="000000"/>
                </a:solidFill>
                <a:latin typeface="Century Gothic"/>
                <a:cs typeface="Segoe UI"/>
              </a:rPr>
              <a:t>Habillage</a:t>
            </a:r>
            <a:r>
              <a:rPr lang="en-US" b="1" dirty="0">
                <a:solidFill>
                  <a:srgbClr val="000000"/>
                </a:solidFill>
                <a:latin typeface="Century Gothic"/>
                <a:cs typeface="Segoe UI"/>
              </a:rPr>
              <a:t> du bas du corps</a:t>
            </a:r>
            <a:endParaRPr lang="en-US" dirty="0"/>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cs typeface="Calibri"/>
            </a:endParaRPr>
          </a:p>
        </p:txBody>
      </p:sp>
      <p:pic>
        <p:nvPicPr>
          <p:cNvPr id="8" name="Picture 28">
            <a:extLst>
              <a:ext uri="{FF2B5EF4-FFF2-40B4-BE49-F238E27FC236}">
                <a16:creationId xmlns:a16="http://schemas.microsoft.com/office/drawing/2014/main" id="{5D7BFD8F-FDF6-8048-144A-26364EBD0F9B}"/>
              </a:ext>
            </a:extLst>
          </p:cNvPr>
          <p:cNvPicPr>
            <a:picLocks noChangeAspect="1"/>
          </p:cNvPicPr>
          <p:nvPr/>
        </p:nvPicPr>
        <p:blipFill>
          <a:blip r:embed="rId3"/>
          <a:stretch>
            <a:fillRect/>
          </a:stretch>
        </p:blipFill>
        <p:spPr>
          <a:xfrm>
            <a:off x="340860" y="7348132"/>
            <a:ext cx="916977" cy="806693"/>
          </a:xfrm>
          <a:prstGeom prst="rect">
            <a:avLst/>
          </a:prstGeom>
        </p:spPr>
      </p:pic>
      <p:pic>
        <p:nvPicPr>
          <p:cNvPr id="10" name="Picture 29">
            <a:extLst>
              <a:ext uri="{FF2B5EF4-FFF2-40B4-BE49-F238E27FC236}">
                <a16:creationId xmlns:a16="http://schemas.microsoft.com/office/drawing/2014/main" id="{C8B1BAAF-0CE0-6415-61D6-CE58C1976CEC}"/>
              </a:ext>
            </a:extLst>
          </p:cNvPr>
          <p:cNvPicPr>
            <a:picLocks noChangeAspect="1"/>
          </p:cNvPicPr>
          <p:nvPr/>
        </p:nvPicPr>
        <p:blipFill>
          <a:blip r:embed="rId4"/>
          <a:stretch>
            <a:fillRect/>
          </a:stretch>
        </p:blipFill>
        <p:spPr>
          <a:xfrm>
            <a:off x="303284" y="3317906"/>
            <a:ext cx="954044" cy="954110"/>
          </a:xfrm>
          <a:prstGeom prst="rect">
            <a:avLst/>
          </a:prstGeom>
        </p:spPr>
      </p:pic>
      <p:pic>
        <p:nvPicPr>
          <p:cNvPr id="19" name="Picture 29">
            <a:extLst>
              <a:ext uri="{FF2B5EF4-FFF2-40B4-BE49-F238E27FC236}">
                <a16:creationId xmlns:a16="http://schemas.microsoft.com/office/drawing/2014/main" id="{B0A62239-783E-8B2B-7736-FFCCD193E03B}"/>
              </a:ext>
            </a:extLst>
          </p:cNvPr>
          <p:cNvPicPr>
            <a:picLocks noChangeAspect="1"/>
          </p:cNvPicPr>
          <p:nvPr/>
        </p:nvPicPr>
        <p:blipFill>
          <a:blip r:embed="rId5"/>
          <a:stretch>
            <a:fillRect/>
          </a:stretch>
        </p:blipFill>
        <p:spPr>
          <a:xfrm>
            <a:off x="694929" y="4062232"/>
            <a:ext cx="747759" cy="735664"/>
          </a:xfrm>
          <a:prstGeom prst="rect">
            <a:avLst/>
          </a:prstGeom>
        </p:spPr>
      </p:pic>
      <p:pic>
        <p:nvPicPr>
          <p:cNvPr id="21" name="Picture 30">
            <a:extLst>
              <a:ext uri="{FF2B5EF4-FFF2-40B4-BE49-F238E27FC236}">
                <a16:creationId xmlns:a16="http://schemas.microsoft.com/office/drawing/2014/main" id="{F63CBB9E-1682-FDB9-A24D-6AA2F81343DC}"/>
              </a:ext>
            </a:extLst>
          </p:cNvPr>
          <p:cNvPicPr>
            <a:picLocks noChangeAspect="1"/>
          </p:cNvPicPr>
          <p:nvPr/>
        </p:nvPicPr>
        <p:blipFill>
          <a:blip r:embed="rId6"/>
          <a:stretch>
            <a:fillRect/>
          </a:stretch>
        </p:blipFill>
        <p:spPr>
          <a:xfrm>
            <a:off x="698551" y="1267412"/>
            <a:ext cx="882172" cy="833206"/>
          </a:xfrm>
          <a:prstGeom prst="rect">
            <a:avLst/>
          </a:prstGeom>
        </p:spPr>
      </p:pic>
      <p:pic>
        <p:nvPicPr>
          <p:cNvPr id="23" name="Picture 32">
            <a:extLst>
              <a:ext uri="{FF2B5EF4-FFF2-40B4-BE49-F238E27FC236}">
                <a16:creationId xmlns:a16="http://schemas.microsoft.com/office/drawing/2014/main" id="{90A2B372-23CA-90CD-456D-DC68450AB65E}"/>
              </a:ext>
            </a:extLst>
          </p:cNvPr>
          <p:cNvPicPr>
            <a:picLocks noChangeAspect="1"/>
          </p:cNvPicPr>
          <p:nvPr/>
        </p:nvPicPr>
        <p:blipFill>
          <a:blip r:embed="rId7"/>
          <a:stretch>
            <a:fillRect/>
          </a:stretch>
        </p:blipFill>
        <p:spPr>
          <a:xfrm>
            <a:off x="30386" y="1306258"/>
            <a:ext cx="760245" cy="760439"/>
          </a:xfrm>
          <a:prstGeom prst="rect">
            <a:avLst/>
          </a:prstGeom>
        </p:spPr>
      </p:pic>
      <p:sp>
        <p:nvSpPr>
          <p:cNvPr id="6" name="TextBox 23">
            <a:extLst>
              <a:ext uri="{FF2B5EF4-FFF2-40B4-BE49-F238E27FC236}">
                <a16:creationId xmlns:a16="http://schemas.microsoft.com/office/drawing/2014/main" id="{79177E4B-9EF6-12FC-DC19-5D3D6DE80D9B}"/>
              </a:ext>
            </a:extLst>
          </p:cNvPr>
          <p:cNvSpPr txBox="1"/>
          <p:nvPr/>
        </p:nvSpPr>
        <p:spPr>
          <a:xfrm>
            <a:off x="2294681" y="112220"/>
            <a:ext cx="247909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latin typeface="Century Gothic"/>
              </a:rPr>
              <a:t>Ergothérapie</a:t>
            </a:r>
            <a:endParaRPr lang="en-CA" sz="2800" dirty="0" err="1">
              <a:latin typeface="Century Gothic"/>
            </a:endParaRPr>
          </a:p>
        </p:txBody>
      </p:sp>
      <p:pic>
        <p:nvPicPr>
          <p:cNvPr id="4" name="Picture 3">
            <a:extLst>
              <a:ext uri="{FF2B5EF4-FFF2-40B4-BE49-F238E27FC236}">
                <a16:creationId xmlns:a16="http://schemas.microsoft.com/office/drawing/2014/main" id="{392D9B7E-6243-74DC-F4DA-11110D06BCE3}"/>
              </a:ext>
            </a:extLst>
          </p:cNvPr>
          <p:cNvPicPr>
            <a:picLocks noChangeAspect="1"/>
          </p:cNvPicPr>
          <p:nvPr/>
        </p:nvPicPr>
        <p:blipFill rotWithShape="1">
          <a:blip r:embed="rId8"/>
          <a:srcRect l="-395" r="6549"/>
          <a:stretch/>
        </p:blipFill>
        <p:spPr>
          <a:xfrm>
            <a:off x="30804" y="5530645"/>
            <a:ext cx="1109852" cy="1364226"/>
          </a:xfrm>
          <a:prstGeom prst="rect">
            <a:avLst/>
          </a:prstGeom>
        </p:spPr>
      </p:pic>
      <p:sp>
        <p:nvSpPr>
          <p:cNvPr id="7" name="TextBox 6">
            <a:extLst>
              <a:ext uri="{FF2B5EF4-FFF2-40B4-BE49-F238E27FC236}">
                <a16:creationId xmlns:a16="http://schemas.microsoft.com/office/drawing/2014/main" id="{BD56BF8D-503A-FD76-A022-19EF645D2DDA}"/>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9"/>
              </a:rPr>
              <a:t>https://www.aphasia.ca/participics</a:t>
            </a:r>
            <a:endParaRPr lang="en-US"/>
          </a:p>
        </p:txBody>
      </p:sp>
    </p:spTree>
    <p:extLst>
      <p:ext uri="{BB962C8B-B14F-4D97-AF65-F5344CB8AC3E}">
        <p14:creationId xmlns:p14="http://schemas.microsoft.com/office/powerpoint/2010/main" val="2765029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73812" y="16627"/>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28" name="TextBox 2">
            <a:extLst>
              <a:ext uri="{FF2B5EF4-FFF2-40B4-BE49-F238E27FC236}">
                <a16:creationId xmlns:a16="http://schemas.microsoft.com/office/drawing/2014/main" id="{3A239E67-FBCD-C253-8F54-5F72887470DD}"/>
              </a:ext>
            </a:extLst>
          </p:cNvPr>
          <p:cNvSpPr txBox="1"/>
          <p:nvPr/>
        </p:nvSpPr>
        <p:spPr>
          <a:xfrm>
            <a:off x="1193609" y="553028"/>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Toilette</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dirty="0">
              <a:latin typeface="Segoe UI"/>
              <a:ea typeface="+mn-lt"/>
              <a:cs typeface="Segoe UI"/>
            </a:endParaRPr>
          </a:p>
          <a:p>
            <a:pPr>
              <a:lnSpc>
                <a:spcPct val="150000"/>
              </a:lnSpc>
            </a:pPr>
            <a:r>
              <a:rPr lang="en-US" b="1" dirty="0" err="1">
                <a:latin typeface="Century Gothic"/>
                <a:ea typeface="+mn-lt"/>
                <a:cs typeface="Segoe UI"/>
              </a:rPr>
              <a:t>Soins</a:t>
            </a:r>
            <a:r>
              <a:rPr lang="en-US" b="1" dirty="0">
                <a:latin typeface="Century Gothic"/>
                <a:ea typeface="+mn-lt"/>
                <a:cs typeface="Segoe UI"/>
              </a:rPr>
              <a:t> </a:t>
            </a:r>
            <a:r>
              <a:rPr lang="en-US" b="1" dirty="0" err="1">
                <a:latin typeface="Century Gothic"/>
                <a:ea typeface="+mn-lt"/>
                <a:cs typeface="Segoe UI"/>
              </a:rPr>
              <a:t>périmétriques</a:t>
            </a:r>
            <a:endParaRPr lang="en-US" dirty="0" err="1">
              <a:latin typeface="Century Gothic"/>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endParaRPr lang="en-US" b="1">
              <a:latin typeface="Segoe UI"/>
              <a:ea typeface="+mn-lt"/>
              <a:cs typeface="Segoe UI"/>
            </a:endParaRPr>
          </a:p>
          <a:p>
            <a:pPr>
              <a:lnSpc>
                <a:spcPct val="150000"/>
              </a:lnSpc>
            </a:pPr>
            <a:endParaRPr lang="en-US" b="1">
              <a:latin typeface="Century Gothic"/>
              <a:ea typeface="+mn-lt"/>
              <a:cs typeface="+mn-lt"/>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endParaRPr lang="en-US" b="1">
              <a:solidFill>
                <a:srgbClr val="000000"/>
              </a:solidFill>
              <a:latin typeface="Century Gothic"/>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cs typeface="Calibri"/>
            </a:endParaRPr>
          </a:p>
        </p:txBody>
      </p:sp>
      <p:pic>
        <p:nvPicPr>
          <p:cNvPr id="4" name="Picture 3" descr="A person standing next to a toilet&#10;&#10;Description automatically generated">
            <a:extLst>
              <a:ext uri="{FF2B5EF4-FFF2-40B4-BE49-F238E27FC236}">
                <a16:creationId xmlns:a16="http://schemas.microsoft.com/office/drawing/2014/main" id="{5A1E92AB-994F-11F4-B1C4-0B1260FFAFC9}"/>
              </a:ext>
            </a:extLst>
          </p:cNvPr>
          <p:cNvPicPr>
            <a:picLocks noChangeAspect="1"/>
          </p:cNvPicPr>
          <p:nvPr/>
        </p:nvPicPr>
        <p:blipFill rotWithShape="1">
          <a:blip r:embed="rId3"/>
          <a:srcRect l="-266" r="2857" b="847"/>
          <a:stretch/>
        </p:blipFill>
        <p:spPr>
          <a:xfrm>
            <a:off x="505" y="944650"/>
            <a:ext cx="2178287" cy="1486714"/>
          </a:xfrm>
          <a:prstGeom prst="rect">
            <a:avLst/>
          </a:prstGeom>
        </p:spPr>
      </p:pic>
      <p:sp>
        <p:nvSpPr>
          <p:cNvPr id="7" name="TextBox 6">
            <a:extLst>
              <a:ext uri="{FF2B5EF4-FFF2-40B4-BE49-F238E27FC236}">
                <a16:creationId xmlns:a16="http://schemas.microsoft.com/office/drawing/2014/main" id="{5CF1DFF8-BFAA-D6D0-C3C8-44BBC5FD0B61}"/>
              </a:ext>
            </a:extLst>
          </p:cNvPr>
          <p:cNvSpPr txBox="1"/>
          <p:nvPr/>
        </p:nvSpPr>
        <p:spPr>
          <a:xfrm>
            <a:off x="531534" y="8988498"/>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descr="A hand holding a toilet paper roll&#10;&#10;Description automatically generated">
            <a:extLst>
              <a:ext uri="{FF2B5EF4-FFF2-40B4-BE49-F238E27FC236}">
                <a16:creationId xmlns:a16="http://schemas.microsoft.com/office/drawing/2014/main" id="{C50CB613-317B-AB29-41F3-75EA60986901}"/>
              </a:ext>
            </a:extLst>
          </p:cNvPr>
          <p:cNvPicPr>
            <a:picLocks noChangeAspect="1"/>
          </p:cNvPicPr>
          <p:nvPr/>
        </p:nvPicPr>
        <p:blipFill rotWithShape="1">
          <a:blip r:embed="rId5"/>
          <a:srcRect r="-763" b="4505"/>
          <a:stretch/>
        </p:blipFill>
        <p:spPr>
          <a:xfrm>
            <a:off x="46454" y="3130081"/>
            <a:ext cx="1801584" cy="1437747"/>
          </a:xfrm>
          <a:prstGeom prst="rect">
            <a:avLst/>
          </a:prstGeom>
        </p:spPr>
      </p:pic>
      <p:sp>
        <p:nvSpPr>
          <p:cNvPr id="8" name="TextBox 23">
            <a:extLst>
              <a:ext uri="{FF2B5EF4-FFF2-40B4-BE49-F238E27FC236}">
                <a16:creationId xmlns:a16="http://schemas.microsoft.com/office/drawing/2014/main" id="{F876B0FB-C856-5822-3B50-A10AF29E7DF8}"/>
              </a:ext>
            </a:extLst>
          </p:cNvPr>
          <p:cNvSpPr txBox="1"/>
          <p:nvPr/>
        </p:nvSpPr>
        <p:spPr>
          <a:xfrm>
            <a:off x="2294681" y="112220"/>
            <a:ext cx="247909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latin typeface="Century Gothic"/>
              </a:rPr>
              <a:t>Ergothérapie</a:t>
            </a:r>
            <a:endParaRPr lang="en-CA" sz="2800" dirty="0" err="1">
              <a:latin typeface="Century Gothic"/>
            </a:endParaRPr>
          </a:p>
        </p:txBody>
      </p:sp>
    </p:spTree>
    <p:extLst>
      <p:ext uri="{BB962C8B-B14F-4D97-AF65-F5344CB8AC3E}">
        <p14:creationId xmlns:p14="http://schemas.microsoft.com/office/powerpoint/2010/main" val="4053288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err="1">
                <a:latin typeface="Century Gothic"/>
                <a:cs typeface="Calibri"/>
              </a:rPr>
              <a:t>Conduite</a:t>
            </a:r>
            <a:endParaRPr lang="en-US" b="1">
              <a:latin typeface="Century Gothic"/>
              <a:cs typeface="Calibri"/>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Gestion des </a:t>
            </a:r>
            <a:r>
              <a:rPr lang="en-US" b="1" dirty="0" err="1">
                <a:latin typeface="Century Gothic"/>
                <a:ea typeface="+mn-lt"/>
                <a:cs typeface="+mn-lt"/>
              </a:rPr>
              <a:t>médicaments</a:t>
            </a:r>
            <a:endParaRPr lang="en-US" b="1" dirty="0" err="1">
              <a:solidFill>
                <a:srgbClr val="000000"/>
              </a:solidFill>
              <a:latin typeface="Century Gothic"/>
              <a:ea typeface="+mn-lt"/>
              <a:cs typeface="Calibri"/>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endParaRPr lang="en-US" b="1">
              <a:latin typeface="Segoe UI"/>
              <a:ea typeface="+mn-lt"/>
              <a:cs typeface="Segoe UI"/>
            </a:endParaRPr>
          </a:p>
          <a:p>
            <a:pPr>
              <a:lnSpc>
                <a:spcPct val="150000"/>
              </a:lnSpc>
            </a:pPr>
            <a:r>
              <a:rPr lang="en-US" b="1" dirty="0" err="1">
                <a:latin typeface="Century Gothic"/>
                <a:ea typeface="+mn-lt"/>
                <a:cs typeface="+mn-lt"/>
              </a:rPr>
              <a:t>Cuisiner</a:t>
            </a:r>
            <a:endParaRPr lang="en-US" b="1">
              <a:latin typeface="Century Gothic"/>
              <a:ea typeface="+mn-lt"/>
              <a:cs typeface="+mn-lt"/>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dirty="0">
                <a:solidFill>
                  <a:srgbClr val="000000"/>
                </a:solidFill>
                <a:latin typeface="Century Gothic"/>
                <a:cs typeface="Segoe UI"/>
              </a:rPr>
              <a:t>Finances</a:t>
            </a: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ea typeface="Calibri"/>
              <a:cs typeface="Calibri"/>
            </a:endParaRPr>
          </a:p>
        </p:txBody>
      </p:sp>
      <p:pic>
        <p:nvPicPr>
          <p:cNvPr id="25" name="Picture 23">
            <a:extLst>
              <a:ext uri="{FF2B5EF4-FFF2-40B4-BE49-F238E27FC236}">
                <a16:creationId xmlns:a16="http://schemas.microsoft.com/office/drawing/2014/main" id="{FC283EA7-AC92-7942-DE48-912D9B01B4DA}"/>
              </a:ext>
            </a:extLst>
          </p:cNvPr>
          <p:cNvPicPr>
            <a:picLocks noChangeAspect="1"/>
          </p:cNvPicPr>
          <p:nvPr/>
        </p:nvPicPr>
        <p:blipFill>
          <a:blip r:embed="rId3"/>
          <a:stretch>
            <a:fillRect/>
          </a:stretch>
        </p:blipFill>
        <p:spPr>
          <a:xfrm>
            <a:off x="173254" y="3500790"/>
            <a:ext cx="1096615" cy="1069401"/>
          </a:xfrm>
          <a:prstGeom prst="rect">
            <a:avLst/>
          </a:prstGeom>
        </p:spPr>
      </p:pic>
      <p:pic>
        <p:nvPicPr>
          <p:cNvPr id="30" name="Picture 19">
            <a:extLst>
              <a:ext uri="{FF2B5EF4-FFF2-40B4-BE49-F238E27FC236}">
                <a16:creationId xmlns:a16="http://schemas.microsoft.com/office/drawing/2014/main" id="{D0E375B5-3883-CE04-3886-8E3EBE84D3AB}"/>
              </a:ext>
            </a:extLst>
          </p:cNvPr>
          <p:cNvPicPr>
            <a:picLocks noChangeAspect="1"/>
          </p:cNvPicPr>
          <p:nvPr/>
        </p:nvPicPr>
        <p:blipFill>
          <a:blip r:embed="rId4"/>
          <a:stretch>
            <a:fillRect/>
          </a:stretch>
        </p:blipFill>
        <p:spPr>
          <a:xfrm>
            <a:off x="254206" y="5691293"/>
            <a:ext cx="944941" cy="804333"/>
          </a:xfrm>
          <a:prstGeom prst="rect">
            <a:avLst/>
          </a:prstGeom>
        </p:spPr>
      </p:pic>
      <p:pic>
        <p:nvPicPr>
          <p:cNvPr id="32" name="Picture 23">
            <a:extLst>
              <a:ext uri="{FF2B5EF4-FFF2-40B4-BE49-F238E27FC236}">
                <a16:creationId xmlns:a16="http://schemas.microsoft.com/office/drawing/2014/main" id="{09C6A4C2-1FA7-6D4B-5DEC-DE21E928C98A}"/>
              </a:ext>
            </a:extLst>
          </p:cNvPr>
          <p:cNvPicPr>
            <a:picLocks noChangeAspect="1"/>
          </p:cNvPicPr>
          <p:nvPr/>
        </p:nvPicPr>
        <p:blipFill>
          <a:blip r:embed="rId5"/>
          <a:stretch>
            <a:fillRect/>
          </a:stretch>
        </p:blipFill>
        <p:spPr>
          <a:xfrm>
            <a:off x="226085" y="5018495"/>
            <a:ext cx="940405" cy="916214"/>
          </a:xfrm>
          <a:prstGeom prst="rect">
            <a:avLst/>
          </a:prstGeom>
        </p:spPr>
      </p:pic>
      <p:pic>
        <p:nvPicPr>
          <p:cNvPr id="42" name="Picture 35">
            <a:extLst>
              <a:ext uri="{FF2B5EF4-FFF2-40B4-BE49-F238E27FC236}">
                <a16:creationId xmlns:a16="http://schemas.microsoft.com/office/drawing/2014/main" id="{D7D516BD-A449-2BC8-06BD-02DE54D9B344}"/>
              </a:ext>
            </a:extLst>
          </p:cNvPr>
          <p:cNvPicPr>
            <a:picLocks noChangeAspect="1"/>
          </p:cNvPicPr>
          <p:nvPr/>
        </p:nvPicPr>
        <p:blipFill>
          <a:blip r:embed="rId6"/>
          <a:stretch>
            <a:fillRect/>
          </a:stretch>
        </p:blipFill>
        <p:spPr>
          <a:xfrm>
            <a:off x="155294" y="836867"/>
            <a:ext cx="1129734" cy="1080768"/>
          </a:xfrm>
          <a:prstGeom prst="rect">
            <a:avLst/>
          </a:prstGeom>
        </p:spPr>
      </p:pic>
      <p:pic>
        <p:nvPicPr>
          <p:cNvPr id="5" name="Picture 4">
            <a:extLst>
              <a:ext uri="{FF2B5EF4-FFF2-40B4-BE49-F238E27FC236}">
                <a16:creationId xmlns:a16="http://schemas.microsoft.com/office/drawing/2014/main" id="{DCEFB34B-6BCC-3B72-74DB-BD37CE825FF3}"/>
              </a:ext>
            </a:extLst>
          </p:cNvPr>
          <p:cNvPicPr>
            <a:picLocks noChangeAspect="1"/>
          </p:cNvPicPr>
          <p:nvPr/>
        </p:nvPicPr>
        <p:blipFill>
          <a:blip r:embed="rId7"/>
          <a:stretch>
            <a:fillRect/>
          </a:stretch>
        </p:blipFill>
        <p:spPr>
          <a:xfrm>
            <a:off x="701338" y="8309311"/>
            <a:ext cx="685800" cy="653143"/>
          </a:xfrm>
          <a:prstGeom prst="rect">
            <a:avLst/>
          </a:prstGeom>
        </p:spPr>
      </p:pic>
      <p:pic>
        <p:nvPicPr>
          <p:cNvPr id="6" name="Picture 5">
            <a:extLst>
              <a:ext uri="{FF2B5EF4-FFF2-40B4-BE49-F238E27FC236}">
                <a16:creationId xmlns:a16="http://schemas.microsoft.com/office/drawing/2014/main" id="{4AAEEED2-7F0F-73AB-0128-F45BFEB677F2}"/>
              </a:ext>
            </a:extLst>
          </p:cNvPr>
          <p:cNvPicPr>
            <a:picLocks noChangeAspect="1"/>
          </p:cNvPicPr>
          <p:nvPr/>
        </p:nvPicPr>
        <p:blipFill>
          <a:blip r:embed="rId8"/>
          <a:stretch>
            <a:fillRect/>
          </a:stretch>
        </p:blipFill>
        <p:spPr>
          <a:xfrm>
            <a:off x="277937" y="8457672"/>
            <a:ext cx="457200" cy="457200"/>
          </a:xfrm>
          <a:prstGeom prst="rect">
            <a:avLst/>
          </a:prstGeom>
        </p:spPr>
      </p:pic>
      <p:pic>
        <p:nvPicPr>
          <p:cNvPr id="7" name="Picture 6">
            <a:extLst>
              <a:ext uri="{FF2B5EF4-FFF2-40B4-BE49-F238E27FC236}">
                <a16:creationId xmlns:a16="http://schemas.microsoft.com/office/drawing/2014/main" id="{DBFF9773-FE5C-9603-88D2-AC1FF514B331}"/>
              </a:ext>
            </a:extLst>
          </p:cNvPr>
          <p:cNvPicPr>
            <a:picLocks noChangeAspect="1"/>
          </p:cNvPicPr>
          <p:nvPr/>
        </p:nvPicPr>
        <p:blipFill>
          <a:blip r:embed="rId9"/>
          <a:stretch>
            <a:fillRect/>
          </a:stretch>
        </p:blipFill>
        <p:spPr>
          <a:xfrm>
            <a:off x="402773" y="3162300"/>
            <a:ext cx="571500" cy="555171"/>
          </a:xfrm>
          <a:prstGeom prst="rect">
            <a:avLst/>
          </a:prstGeom>
        </p:spPr>
      </p:pic>
      <p:pic>
        <p:nvPicPr>
          <p:cNvPr id="8" name="Picture 7" descr="A book and a pencil&#10;&#10;Description automatically generated">
            <a:extLst>
              <a:ext uri="{FF2B5EF4-FFF2-40B4-BE49-F238E27FC236}">
                <a16:creationId xmlns:a16="http://schemas.microsoft.com/office/drawing/2014/main" id="{5875683B-A814-A764-25DA-D4C0FF5CCF98}"/>
              </a:ext>
            </a:extLst>
          </p:cNvPr>
          <p:cNvPicPr>
            <a:picLocks noChangeAspect="1"/>
          </p:cNvPicPr>
          <p:nvPr/>
        </p:nvPicPr>
        <p:blipFill rotWithShape="1">
          <a:blip r:embed="rId10"/>
          <a:srcRect l="-484" r="1527" b="4210"/>
          <a:stretch/>
        </p:blipFill>
        <p:spPr>
          <a:xfrm>
            <a:off x="130630" y="7087521"/>
            <a:ext cx="1189453" cy="1232029"/>
          </a:xfrm>
          <a:prstGeom prst="rect">
            <a:avLst/>
          </a:prstGeom>
        </p:spPr>
      </p:pic>
      <p:sp>
        <p:nvSpPr>
          <p:cNvPr id="10" name="TextBox 9">
            <a:extLst>
              <a:ext uri="{FF2B5EF4-FFF2-40B4-BE49-F238E27FC236}">
                <a16:creationId xmlns:a16="http://schemas.microsoft.com/office/drawing/2014/main" id="{441FCED4-3434-10DB-A341-5C909ACA61F4}"/>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11"/>
              </a:rPr>
              <a:t>https://www.aphasia.ca/participics</a:t>
            </a:r>
            <a:endParaRPr lang="en-US"/>
          </a:p>
        </p:txBody>
      </p:sp>
      <p:sp>
        <p:nvSpPr>
          <p:cNvPr id="11" name="TextBox 23">
            <a:extLst>
              <a:ext uri="{FF2B5EF4-FFF2-40B4-BE49-F238E27FC236}">
                <a16:creationId xmlns:a16="http://schemas.microsoft.com/office/drawing/2014/main" id="{BB667CDE-549C-779B-14B8-2347D482D5C6}"/>
              </a:ext>
            </a:extLst>
          </p:cNvPr>
          <p:cNvSpPr txBox="1"/>
          <p:nvPr/>
        </p:nvSpPr>
        <p:spPr>
          <a:xfrm>
            <a:off x="2294681" y="112220"/>
            <a:ext cx="247909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latin typeface="Century Gothic"/>
              </a:rPr>
              <a:t>Ergothérapie</a:t>
            </a:r>
            <a:endParaRPr lang="en-CA" sz="2800" dirty="0" err="1">
              <a:latin typeface="Century Gothic"/>
            </a:endParaRPr>
          </a:p>
        </p:txBody>
      </p:sp>
    </p:spTree>
    <p:extLst>
      <p:ext uri="{BB962C8B-B14F-4D97-AF65-F5344CB8AC3E}">
        <p14:creationId xmlns:p14="http://schemas.microsoft.com/office/powerpoint/2010/main" val="237682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4" name="TextBox 23">
            <a:extLst>
              <a:ext uri="{FF2B5EF4-FFF2-40B4-BE49-F238E27FC236}">
                <a16:creationId xmlns:a16="http://schemas.microsoft.com/office/drawing/2014/main" id="{22DE721B-C286-4AD7-AB9C-4B9E43ADBC83}"/>
              </a:ext>
            </a:extLst>
          </p:cNvPr>
          <p:cNvSpPr txBox="1"/>
          <p:nvPr/>
        </p:nvSpPr>
        <p:spPr>
          <a:xfrm>
            <a:off x="1071296" y="108680"/>
            <a:ext cx="492240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a:latin typeface="Century Gothic"/>
              </a:rPr>
              <a:t>Équipement </a:t>
            </a:r>
            <a:r>
              <a:rPr lang="en-CA" sz="2800" b="1" dirty="0" err="1">
                <a:latin typeface="Century Gothic"/>
              </a:rPr>
              <a:t>recommandé</a:t>
            </a:r>
            <a:endParaRPr lang="en-CA" sz="2800" b="1">
              <a:latin typeface="Century Gothic"/>
            </a:endParaRPr>
          </a:p>
        </p:txBody>
      </p:sp>
      <p:pic>
        <p:nvPicPr>
          <p:cNvPr id="6" name="Picture 5">
            <a:extLst>
              <a:ext uri="{FF2B5EF4-FFF2-40B4-BE49-F238E27FC236}">
                <a16:creationId xmlns:a16="http://schemas.microsoft.com/office/drawing/2014/main" id="{D1E99D9F-6753-7C91-02A2-6F0BDA74D326}"/>
              </a:ext>
            </a:extLst>
          </p:cNvPr>
          <p:cNvPicPr>
            <a:picLocks noChangeAspect="1"/>
          </p:cNvPicPr>
          <p:nvPr/>
        </p:nvPicPr>
        <p:blipFill>
          <a:blip r:embed="rId3"/>
          <a:stretch>
            <a:fillRect/>
          </a:stretch>
        </p:blipFill>
        <p:spPr>
          <a:xfrm>
            <a:off x="1058067" y="4695917"/>
            <a:ext cx="481534" cy="505217"/>
          </a:xfrm>
          <a:prstGeom prst="rect">
            <a:avLst/>
          </a:prstGeom>
        </p:spPr>
      </p:pic>
      <p:pic>
        <p:nvPicPr>
          <p:cNvPr id="8" name="Picture 8">
            <a:extLst>
              <a:ext uri="{FF2B5EF4-FFF2-40B4-BE49-F238E27FC236}">
                <a16:creationId xmlns:a16="http://schemas.microsoft.com/office/drawing/2014/main" id="{4A818893-19DF-BF23-BBA7-DAEAE768295A}"/>
              </a:ext>
            </a:extLst>
          </p:cNvPr>
          <p:cNvPicPr>
            <a:picLocks noChangeAspect="1"/>
          </p:cNvPicPr>
          <p:nvPr/>
        </p:nvPicPr>
        <p:blipFill>
          <a:blip r:embed="rId4"/>
          <a:stretch>
            <a:fillRect/>
          </a:stretch>
        </p:blipFill>
        <p:spPr>
          <a:xfrm>
            <a:off x="973668" y="989011"/>
            <a:ext cx="563459" cy="562869"/>
          </a:xfrm>
          <a:prstGeom prst="rect">
            <a:avLst/>
          </a:prstGeom>
        </p:spPr>
      </p:pic>
      <p:pic>
        <p:nvPicPr>
          <p:cNvPr id="10" name="Picture 9">
            <a:extLst>
              <a:ext uri="{FF2B5EF4-FFF2-40B4-BE49-F238E27FC236}">
                <a16:creationId xmlns:a16="http://schemas.microsoft.com/office/drawing/2014/main" id="{A5F628D3-33C5-C27C-6B43-E35AB80BA757}"/>
              </a:ext>
            </a:extLst>
          </p:cNvPr>
          <p:cNvPicPr>
            <a:picLocks noChangeAspect="1"/>
          </p:cNvPicPr>
          <p:nvPr/>
        </p:nvPicPr>
        <p:blipFill>
          <a:blip r:embed="rId5"/>
          <a:stretch>
            <a:fillRect/>
          </a:stretch>
        </p:blipFill>
        <p:spPr>
          <a:xfrm>
            <a:off x="971755" y="6545400"/>
            <a:ext cx="507110" cy="419085"/>
          </a:xfrm>
          <a:prstGeom prst="rect">
            <a:avLst/>
          </a:prstGeom>
        </p:spPr>
      </p:pic>
      <p:pic>
        <p:nvPicPr>
          <p:cNvPr id="14" name="Picture 19">
            <a:extLst>
              <a:ext uri="{FF2B5EF4-FFF2-40B4-BE49-F238E27FC236}">
                <a16:creationId xmlns:a16="http://schemas.microsoft.com/office/drawing/2014/main" id="{97DFD150-F926-F7FB-D2C4-4458622DDC14}"/>
              </a:ext>
            </a:extLst>
          </p:cNvPr>
          <p:cNvPicPr>
            <a:picLocks noChangeAspect="1"/>
          </p:cNvPicPr>
          <p:nvPr/>
        </p:nvPicPr>
        <p:blipFill>
          <a:blip r:embed="rId6"/>
          <a:stretch>
            <a:fillRect/>
          </a:stretch>
        </p:blipFill>
        <p:spPr>
          <a:xfrm rot="13560000">
            <a:off x="737551" y="5329043"/>
            <a:ext cx="962399" cy="910977"/>
          </a:xfrm>
          <a:prstGeom prst="rect">
            <a:avLst/>
          </a:prstGeom>
        </p:spPr>
      </p:pic>
      <p:pic>
        <p:nvPicPr>
          <p:cNvPr id="17" name="Picture 22">
            <a:extLst>
              <a:ext uri="{FF2B5EF4-FFF2-40B4-BE49-F238E27FC236}">
                <a16:creationId xmlns:a16="http://schemas.microsoft.com/office/drawing/2014/main" id="{6CAA06C1-4ABD-CC7C-3EBB-C5CFE85CB0AE}"/>
              </a:ext>
            </a:extLst>
          </p:cNvPr>
          <p:cNvPicPr>
            <a:picLocks noChangeAspect="1"/>
          </p:cNvPicPr>
          <p:nvPr/>
        </p:nvPicPr>
        <p:blipFill>
          <a:blip r:embed="rId7"/>
          <a:stretch>
            <a:fillRect/>
          </a:stretch>
        </p:blipFill>
        <p:spPr>
          <a:xfrm>
            <a:off x="881477" y="3808620"/>
            <a:ext cx="761957" cy="518451"/>
          </a:xfrm>
          <a:prstGeom prst="rect">
            <a:avLst/>
          </a:prstGeom>
        </p:spPr>
      </p:pic>
      <p:sp>
        <p:nvSpPr>
          <p:cNvPr id="19" name="TextBox 18">
            <a:extLst>
              <a:ext uri="{FF2B5EF4-FFF2-40B4-BE49-F238E27FC236}">
                <a16:creationId xmlns:a16="http://schemas.microsoft.com/office/drawing/2014/main" id="{B02B7FF9-3ECB-0AD0-2953-251ECD08972D}"/>
              </a:ext>
            </a:extLst>
          </p:cNvPr>
          <p:cNvSpPr txBox="1"/>
          <p:nvPr/>
        </p:nvSpPr>
        <p:spPr>
          <a:xfrm>
            <a:off x="1898104" y="640935"/>
            <a:ext cx="4468761" cy="82283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300000"/>
              </a:lnSpc>
              <a:buFont typeface="Wingdings"/>
              <a:buChar char="q"/>
            </a:pPr>
            <a:r>
              <a:rPr lang="en-US" sz="2000" dirty="0" err="1">
                <a:latin typeface="Century Gothic"/>
                <a:cs typeface="Arial"/>
              </a:rPr>
              <a:t>Fauteil</a:t>
            </a:r>
            <a:r>
              <a:rPr lang="en-US" sz="2000" dirty="0">
                <a:latin typeface="Century Gothic"/>
                <a:cs typeface="Arial"/>
              </a:rPr>
              <a:t> </a:t>
            </a:r>
            <a:r>
              <a:rPr lang="en-US" sz="2000" dirty="0" err="1">
                <a:latin typeface="Century Gothic"/>
                <a:cs typeface="Arial"/>
              </a:rPr>
              <a:t>roulant</a:t>
            </a:r>
            <a:endParaRPr lang="en-US" sz="2000" dirty="0" err="1">
              <a:latin typeface="Calibri" panose="020F0502020204030204"/>
              <a:cs typeface="Calibri" panose="020F0502020204030204"/>
            </a:endParaRPr>
          </a:p>
          <a:p>
            <a:pPr marL="285750" indent="-285750">
              <a:lnSpc>
                <a:spcPct val="300000"/>
              </a:lnSpc>
              <a:buFont typeface="Wingdings"/>
              <a:buChar char="q"/>
            </a:pPr>
            <a:r>
              <a:rPr lang="en-US" sz="2000" dirty="0" err="1">
                <a:latin typeface="Century Gothic"/>
                <a:cs typeface="Arial"/>
              </a:rPr>
              <a:t>Déambulateur</a:t>
            </a:r>
            <a:endParaRPr lang="en-US" sz="2000" dirty="0" err="1">
              <a:latin typeface="Calibri" panose="020F0502020204030204"/>
              <a:cs typeface="Calibri" panose="020F0502020204030204"/>
            </a:endParaRPr>
          </a:p>
          <a:p>
            <a:pPr marL="285750" indent="-285750">
              <a:lnSpc>
                <a:spcPct val="300000"/>
              </a:lnSpc>
              <a:buFont typeface="Wingdings"/>
              <a:buChar char="q"/>
            </a:pPr>
            <a:r>
              <a:rPr lang="en-US" sz="2000" dirty="0">
                <a:latin typeface="Century Gothic"/>
                <a:cs typeface="Arial"/>
              </a:rPr>
              <a:t>Chaise de douche​</a:t>
            </a:r>
            <a:endParaRPr lang="en-US" sz="2000" dirty="0">
              <a:latin typeface="Calibri" panose="020F0502020204030204"/>
              <a:cs typeface="Calibri" panose="020F0502020204030204"/>
            </a:endParaRPr>
          </a:p>
          <a:p>
            <a:pPr marL="285750" indent="-285750">
              <a:lnSpc>
                <a:spcPct val="300000"/>
              </a:lnSpc>
              <a:buFont typeface="Wingdings"/>
              <a:buChar char="q"/>
            </a:pPr>
            <a:r>
              <a:rPr lang="en-US" sz="2000" dirty="0" err="1">
                <a:latin typeface="Century Gothic"/>
                <a:cs typeface="Arial"/>
              </a:rPr>
              <a:t>Rehausser</a:t>
            </a:r>
            <a:r>
              <a:rPr lang="en-US" sz="2000" dirty="0">
                <a:latin typeface="Century Gothic"/>
                <a:cs typeface="Arial"/>
              </a:rPr>
              <a:t> de toilettes​</a:t>
            </a:r>
            <a:endParaRPr lang="en-US" sz="2000" dirty="0">
              <a:latin typeface="Calibri" panose="020F0502020204030204"/>
              <a:cs typeface="Calibri" panose="020F0502020204030204"/>
            </a:endParaRPr>
          </a:p>
          <a:p>
            <a:pPr marL="285750" indent="-285750">
              <a:lnSpc>
                <a:spcPct val="300000"/>
              </a:lnSpc>
              <a:buFont typeface="Wingdings"/>
              <a:buChar char="q"/>
            </a:pPr>
            <a:r>
              <a:rPr lang="en-US" sz="2000" dirty="0">
                <a:latin typeface="Century Gothic"/>
                <a:cs typeface="Arial"/>
              </a:rPr>
              <a:t>Barres d'appui​</a:t>
            </a:r>
            <a:endParaRPr lang="en-US" sz="2000" dirty="0">
              <a:latin typeface="Calibri" panose="020F0502020204030204"/>
              <a:cs typeface="Calibri"/>
            </a:endParaRPr>
          </a:p>
          <a:p>
            <a:pPr marL="285750" indent="-285750">
              <a:lnSpc>
                <a:spcPct val="300000"/>
              </a:lnSpc>
              <a:buFont typeface="Wingdings"/>
              <a:buChar char="q"/>
            </a:pPr>
            <a:r>
              <a:rPr lang="en-US" sz="2000" dirty="0">
                <a:latin typeface="Century Gothic"/>
                <a:cs typeface="Arial"/>
              </a:rPr>
              <a:t>Reacher​​</a:t>
            </a:r>
            <a:endParaRPr lang="en-US" sz="2000" dirty="0">
              <a:latin typeface="Calibri" panose="020F0502020204030204"/>
              <a:cs typeface="Calibri"/>
            </a:endParaRPr>
          </a:p>
          <a:p>
            <a:pPr marL="285750" indent="-285750">
              <a:lnSpc>
                <a:spcPct val="300000"/>
              </a:lnSpc>
              <a:buFont typeface="Wingdings"/>
              <a:buChar char="q"/>
            </a:pPr>
            <a:r>
              <a:rPr lang="en-US" sz="2000" dirty="0" err="1">
                <a:latin typeface="Century Gothic"/>
                <a:cs typeface="Arial"/>
              </a:rPr>
              <a:t>Ustensils</a:t>
            </a:r>
            <a:r>
              <a:rPr lang="en-US" sz="2000" dirty="0">
                <a:latin typeface="Century Gothic"/>
                <a:cs typeface="Arial"/>
              </a:rPr>
              <a:t> </a:t>
            </a:r>
            <a:r>
              <a:rPr lang="en-US" sz="2000" dirty="0" err="1">
                <a:latin typeface="Century Gothic"/>
                <a:cs typeface="Arial"/>
              </a:rPr>
              <a:t>adapté</a:t>
            </a:r>
          </a:p>
          <a:p>
            <a:pPr marL="285750" indent="-285750">
              <a:lnSpc>
                <a:spcPct val="300000"/>
              </a:lnSpc>
              <a:buFont typeface="Wingdings"/>
              <a:buChar char="q"/>
            </a:pPr>
            <a:r>
              <a:rPr lang="en-US" sz="2000" dirty="0" err="1">
                <a:latin typeface="Century Gothic"/>
                <a:cs typeface="Arial"/>
              </a:rPr>
              <a:t>Bâton</a:t>
            </a:r>
            <a:r>
              <a:rPr lang="en-US" sz="2000" dirty="0">
                <a:latin typeface="Century Gothic"/>
                <a:cs typeface="Arial"/>
              </a:rPr>
              <a:t> de </a:t>
            </a:r>
            <a:r>
              <a:rPr lang="en-US" sz="2000" dirty="0" err="1">
                <a:latin typeface="Century Gothic"/>
                <a:cs typeface="Arial"/>
              </a:rPr>
              <a:t>marche</a:t>
            </a:r>
            <a:endParaRPr lang="en-US" dirty="0" err="1"/>
          </a:p>
          <a:p>
            <a:pPr marL="285750" indent="-285750">
              <a:lnSpc>
                <a:spcPct val="300000"/>
              </a:lnSpc>
              <a:buFont typeface="Wingdings"/>
              <a:buChar char="q"/>
            </a:pPr>
            <a:r>
              <a:rPr lang="en-US" sz="2000" dirty="0">
                <a:latin typeface="Century Gothic"/>
                <a:cs typeface="Arial"/>
              </a:rPr>
              <a:t>Rampe</a:t>
            </a:r>
            <a:endParaRPr lang="en-US" dirty="0"/>
          </a:p>
        </p:txBody>
      </p:sp>
      <p:pic>
        <p:nvPicPr>
          <p:cNvPr id="20" name="Picture 19">
            <a:extLst>
              <a:ext uri="{FF2B5EF4-FFF2-40B4-BE49-F238E27FC236}">
                <a16:creationId xmlns:a16="http://schemas.microsoft.com/office/drawing/2014/main" id="{BEEDB1EC-1AE1-C60B-15BF-55F025A80DA7}"/>
              </a:ext>
            </a:extLst>
          </p:cNvPr>
          <p:cNvPicPr>
            <a:picLocks noChangeAspect="1"/>
          </p:cNvPicPr>
          <p:nvPr/>
        </p:nvPicPr>
        <p:blipFill>
          <a:blip r:embed="rId8"/>
          <a:stretch>
            <a:fillRect/>
          </a:stretch>
        </p:blipFill>
        <p:spPr>
          <a:xfrm>
            <a:off x="1017639" y="1968909"/>
            <a:ext cx="545691" cy="501446"/>
          </a:xfrm>
          <a:prstGeom prst="rect">
            <a:avLst/>
          </a:prstGeom>
        </p:spPr>
      </p:pic>
      <p:pic>
        <p:nvPicPr>
          <p:cNvPr id="7" name="Picture 6" descr="A cartoon of a bathtub&#10;&#10;Description automatically generated">
            <a:extLst>
              <a:ext uri="{FF2B5EF4-FFF2-40B4-BE49-F238E27FC236}">
                <a16:creationId xmlns:a16="http://schemas.microsoft.com/office/drawing/2014/main" id="{198ABD64-9F4A-1D2D-F606-6E9922201CDC}"/>
              </a:ext>
            </a:extLst>
          </p:cNvPr>
          <p:cNvPicPr>
            <a:picLocks noChangeAspect="1"/>
          </p:cNvPicPr>
          <p:nvPr/>
        </p:nvPicPr>
        <p:blipFill rotWithShape="1">
          <a:blip r:embed="rId9"/>
          <a:srcRect t="17597" r="3448" b="429"/>
          <a:stretch/>
        </p:blipFill>
        <p:spPr>
          <a:xfrm>
            <a:off x="608371" y="2710016"/>
            <a:ext cx="1260737" cy="1100091"/>
          </a:xfrm>
          <a:prstGeom prst="rect">
            <a:avLst/>
          </a:prstGeom>
        </p:spPr>
      </p:pic>
      <p:pic>
        <p:nvPicPr>
          <p:cNvPr id="5" name="Picture 4" descr="Teal COMPACT WALKING POLE Image 1">
            <a:extLst>
              <a:ext uri="{FF2B5EF4-FFF2-40B4-BE49-F238E27FC236}">
                <a16:creationId xmlns:a16="http://schemas.microsoft.com/office/drawing/2014/main" id="{4C4EB022-48BD-3E62-79D5-F615E0EBA91A}"/>
              </a:ext>
            </a:extLst>
          </p:cNvPr>
          <p:cNvPicPr>
            <a:picLocks noChangeAspect="1"/>
          </p:cNvPicPr>
          <p:nvPr/>
        </p:nvPicPr>
        <p:blipFill>
          <a:blip r:embed="rId10"/>
          <a:stretch>
            <a:fillRect/>
          </a:stretch>
        </p:blipFill>
        <p:spPr>
          <a:xfrm>
            <a:off x="1001110" y="7212724"/>
            <a:ext cx="567559" cy="851338"/>
          </a:xfrm>
          <a:prstGeom prst="rect">
            <a:avLst/>
          </a:prstGeom>
        </p:spPr>
      </p:pic>
      <p:pic>
        <p:nvPicPr>
          <p:cNvPr id="9" name="Picture 8" descr="A house with a shadow on the ground&#10;&#10;Description automatically generated">
            <a:extLst>
              <a:ext uri="{FF2B5EF4-FFF2-40B4-BE49-F238E27FC236}">
                <a16:creationId xmlns:a16="http://schemas.microsoft.com/office/drawing/2014/main" id="{4B751FB3-3A75-91DB-DDCE-4EDE1EB126CA}"/>
              </a:ext>
            </a:extLst>
          </p:cNvPr>
          <p:cNvPicPr>
            <a:picLocks noChangeAspect="1"/>
          </p:cNvPicPr>
          <p:nvPr/>
        </p:nvPicPr>
        <p:blipFill>
          <a:blip r:embed="rId11"/>
          <a:stretch>
            <a:fillRect/>
          </a:stretch>
        </p:blipFill>
        <p:spPr>
          <a:xfrm>
            <a:off x="572882" y="8179363"/>
            <a:ext cx="1336880" cy="712532"/>
          </a:xfrm>
          <a:prstGeom prst="rect">
            <a:avLst/>
          </a:prstGeom>
        </p:spPr>
      </p:pic>
      <p:sp>
        <p:nvSpPr>
          <p:cNvPr id="12" name="TextBox 11">
            <a:extLst>
              <a:ext uri="{FF2B5EF4-FFF2-40B4-BE49-F238E27FC236}">
                <a16:creationId xmlns:a16="http://schemas.microsoft.com/office/drawing/2014/main" id="{3C03DB12-F525-59BA-A473-2E46F2A9A171}"/>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dirty="0">
                <a:solidFill>
                  <a:srgbClr val="272727"/>
                </a:solidFill>
                <a:latin typeface="-apple-system"/>
                <a:cs typeface="Segoe UI"/>
              </a:rPr>
              <a:t>Images used are from </a:t>
            </a:r>
            <a:r>
              <a:rPr lang="en-US" sz="600" i="1" dirty="0" err="1">
                <a:solidFill>
                  <a:srgbClr val="272727"/>
                </a:solidFill>
                <a:latin typeface="-apple-system"/>
                <a:cs typeface="Segoe UI"/>
              </a:rPr>
              <a:t>ParticiPics</a:t>
            </a:r>
            <a:r>
              <a:rPr lang="en-US" sz="600" i="1" dirty="0">
                <a:solidFill>
                  <a:srgbClr val="272727"/>
                </a:solidFill>
                <a:latin typeface="-apple-system"/>
                <a:cs typeface="Segoe UI"/>
              </a:rPr>
              <a:t> – a free, searchable database of pictographic images developed by the Aphasia Institute, </a:t>
            </a:r>
            <a:r>
              <a:rPr lang="en-US" sz="600" dirty="0">
                <a:latin typeface="-apple-system"/>
                <a:cs typeface="Segoe UI"/>
              </a:rPr>
              <a:t>​</a:t>
            </a:r>
            <a:r>
              <a:rPr lang="en-US" sz="600" i="1" u="sng" dirty="0">
                <a:solidFill>
                  <a:srgbClr val="0563C1"/>
                </a:solidFill>
                <a:latin typeface="-apple-system"/>
                <a:cs typeface="Segoe UI"/>
                <a:hlinkClick r:id="rId12"/>
              </a:rPr>
              <a:t>https://www.aphasia.ca/participics</a:t>
            </a:r>
            <a:endParaRPr lang="en-US" dirty="0"/>
          </a:p>
        </p:txBody>
      </p:sp>
    </p:spTree>
    <p:extLst>
      <p:ext uri="{BB962C8B-B14F-4D97-AF65-F5344CB8AC3E}">
        <p14:creationId xmlns:p14="http://schemas.microsoft.com/office/powerpoint/2010/main" val="263850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5922342" y="6455"/>
            <a:ext cx="942257" cy="942975"/>
          </a:xfrm>
          <a:prstGeom prst="rect">
            <a:avLst/>
          </a:prstGeom>
        </p:spPr>
      </p:pic>
      <p:sp>
        <p:nvSpPr>
          <p:cNvPr id="5" name="TextBox 23">
            <a:extLst>
              <a:ext uri="{FF2B5EF4-FFF2-40B4-BE49-F238E27FC236}">
                <a16:creationId xmlns:a16="http://schemas.microsoft.com/office/drawing/2014/main" id="{362F2C4C-8688-3F41-D4E4-39F91471912E}"/>
              </a:ext>
            </a:extLst>
          </p:cNvPr>
          <p:cNvSpPr txBox="1"/>
          <p:nvPr/>
        </p:nvSpPr>
        <p:spPr>
          <a:xfrm>
            <a:off x="1923015" y="168073"/>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Rehab Team</a:t>
            </a:r>
            <a:endParaRPr lang="en-US"/>
          </a:p>
        </p:txBody>
      </p:sp>
      <p:sp>
        <p:nvSpPr>
          <p:cNvPr id="8" name="TextBox 2">
            <a:extLst>
              <a:ext uri="{FF2B5EF4-FFF2-40B4-BE49-F238E27FC236}">
                <a16:creationId xmlns:a16="http://schemas.microsoft.com/office/drawing/2014/main" id="{CAC44566-0339-B8E7-F211-B4576D13763C}"/>
              </a:ext>
            </a:extLst>
          </p:cNvPr>
          <p:cNvSpPr txBox="1"/>
          <p:nvPr/>
        </p:nvSpPr>
        <p:spPr>
          <a:xfrm>
            <a:off x="1290021" y="1102659"/>
            <a:ext cx="5572459" cy="75283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Occupational Therapist (OT):</a:t>
            </a:r>
            <a:endParaRPr lang="en-US" dirty="0">
              <a:latin typeface="Calibri" panose="020F0502020204030204"/>
              <a:cs typeface="Calibri"/>
            </a:endParaRPr>
          </a:p>
          <a:p>
            <a:pPr>
              <a:lnSpc>
                <a:spcPct val="150000"/>
              </a:lnSpc>
            </a:pPr>
            <a:r>
              <a:rPr lang="en-US" b="1" dirty="0">
                <a:latin typeface="Century Gothic"/>
                <a:cs typeface="Calibri"/>
              </a:rPr>
              <a:t>_______________________________________________</a:t>
            </a:r>
            <a:endParaRPr lang="en-US" dirty="0"/>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dirty="0">
                <a:latin typeface="Century Gothic"/>
                <a:ea typeface="+mn-lt"/>
                <a:cs typeface="+mn-lt"/>
              </a:rPr>
              <a:t>Physiotherapist (PT):</a:t>
            </a:r>
            <a:endParaRPr lang="en-US" dirty="0">
              <a:latin typeface="Calibri" panose="020F0502020204030204"/>
              <a:ea typeface="+mn-lt"/>
              <a:cs typeface="+mn-lt"/>
            </a:endParaRPr>
          </a:p>
          <a:p>
            <a:pPr>
              <a:lnSpc>
                <a:spcPct val="150000"/>
              </a:lnSpc>
            </a:pPr>
            <a:r>
              <a:rPr lang="en-US" dirty="0">
                <a:ea typeface="+mn-lt"/>
                <a:cs typeface="+mn-lt"/>
              </a:rPr>
              <a:t>_______________________________________________</a:t>
            </a:r>
            <a:endParaRPr lang="en-US" dirty="0"/>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dirty="0">
                <a:latin typeface="Century Gothic"/>
                <a:ea typeface="+mn-lt"/>
                <a:cs typeface="+mn-lt"/>
              </a:rPr>
              <a:t>Rehab Assistant (RA): </a:t>
            </a:r>
            <a:endParaRPr lang="en-US" dirty="0">
              <a:latin typeface="Calibri" panose="020F0502020204030204"/>
              <a:ea typeface="+mn-lt"/>
              <a:cs typeface="+mn-lt"/>
            </a:endParaRPr>
          </a:p>
          <a:p>
            <a:pPr>
              <a:lnSpc>
                <a:spcPct val="150000"/>
              </a:lnSpc>
            </a:pPr>
            <a:r>
              <a:rPr lang="en-US" dirty="0">
                <a:ea typeface="+mn-lt"/>
                <a:cs typeface="+mn-lt"/>
              </a:rPr>
              <a:t>_______________________________________________</a:t>
            </a:r>
            <a:endParaRPr lang="en-US" dirty="0"/>
          </a:p>
          <a:p>
            <a:pPr>
              <a:lnSpc>
                <a:spcPct val="150000"/>
              </a:lnSpc>
            </a:pPr>
            <a:endParaRPr lang="en-US" b="1">
              <a:latin typeface="Century Gothic"/>
              <a:ea typeface="Calibri"/>
              <a:cs typeface="Calibri"/>
            </a:endParaRPr>
          </a:p>
          <a:p>
            <a:pPr>
              <a:lnSpc>
                <a:spcPct val="150000"/>
              </a:lnSpc>
            </a:pPr>
            <a:endParaRPr lang="en-US" b="1">
              <a:latin typeface="Century Gothic"/>
              <a:cs typeface="Calibri"/>
            </a:endParaRPr>
          </a:p>
          <a:p>
            <a:pPr>
              <a:lnSpc>
                <a:spcPct val="150000"/>
              </a:lnSpc>
            </a:pPr>
            <a:r>
              <a:rPr lang="en-US" b="1" dirty="0">
                <a:latin typeface="Century Gothic"/>
                <a:cs typeface="Calibri"/>
              </a:rPr>
              <a:t>Speech-Language Pathologist (SLP): </a:t>
            </a:r>
            <a:endParaRPr lang="en-US" dirty="0"/>
          </a:p>
          <a:p>
            <a:pPr>
              <a:lnSpc>
                <a:spcPct val="150000"/>
              </a:lnSpc>
            </a:pPr>
            <a:r>
              <a:rPr lang="en-US" dirty="0">
                <a:latin typeface="Calibri"/>
                <a:cs typeface="Calibri"/>
              </a:rPr>
              <a:t>_______________________________________________</a:t>
            </a:r>
            <a:endParaRPr lang="en-US" dirty="0"/>
          </a:p>
          <a:p>
            <a:pPr>
              <a:lnSpc>
                <a:spcPct val="150000"/>
              </a:lnSpc>
            </a:pPr>
            <a:endParaRPr lang="en-US" b="1">
              <a:latin typeface="Century Gothic"/>
              <a:ea typeface="Calibri" panose="020F0502020204030204"/>
              <a:cs typeface="Calibri" panose="020F0502020204030204"/>
            </a:endParaRPr>
          </a:p>
          <a:p>
            <a:pPr>
              <a:lnSpc>
                <a:spcPct val="150000"/>
              </a:lnSpc>
            </a:pPr>
            <a:endParaRPr lang="en-US" b="1">
              <a:latin typeface="Century Gothic"/>
              <a:ea typeface="Calibri" panose="020F0502020204030204"/>
              <a:cs typeface="Calibri" panose="020F0502020204030204"/>
            </a:endParaRPr>
          </a:p>
          <a:p>
            <a:pPr>
              <a:lnSpc>
                <a:spcPct val="150000"/>
              </a:lnSpc>
            </a:pPr>
            <a:r>
              <a:rPr lang="en-US" b="1" dirty="0">
                <a:latin typeface="Century Gothic"/>
                <a:ea typeface="Calibri" panose="020F0502020204030204"/>
                <a:cs typeface="Calibri" panose="020F0502020204030204"/>
              </a:rPr>
              <a:t>Communication Disorders Assistant (CDA): </a:t>
            </a:r>
            <a:endParaRPr lang="en-US" dirty="0">
              <a:latin typeface="Century Gothic"/>
              <a:ea typeface="Calibri" panose="020F0502020204030204"/>
              <a:cs typeface="Calibri" panose="020F0502020204030204"/>
            </a:endParaRPr>
          </a:p>
          <a:p>
            <a:pPr>
              <a:lnSpc>
                <a:spcPct val="150000"/>
              </a:lnSpc>
            </a:pPr>
            <a:r>
              <a:rPr lang="en-US" dirty="0">
                <a:latin typeface="Calibri"/>
                <a:cs typeface="Calibri" panose="020F0502020204030204"/>
              </a:rPr>
              <a:t>_______________________________________________</a:t>
            </a:r>
            <a:endParaRPr lang="en-US" dirty="0"/>
          </a:p>
        </p:txBody>
      </p:sp>
      <p:pic>
        <p:nvPicPr>
          <p:cNvPr id="2" name="Picture 1">
            <a:extLst>
              <a:ext uri="{FF2B5EF4-FFF2-40B4-BE49-F238E27FC236}">
                <a16:creationId xmlns:a16="http://schemas.microsoft.com/office/drawing/2014/main" id="{9328DCF6-5C18-3CC0-18EF-752374BE36C8}"/>
              </a:ext>
            </a:extLst>
          </p:cNvPr>
          <p:cNvPicPr>
            <a:picLocks noChangeAspect="1"/>
          </p:cNvPicPr>
          <p:nvPr/>
        </p:nvPicPr>
        <p:blipFill>
          <a:blip r:embed="rId3"/>
          <a:stretch>
            <a:fillRect/>
          </a:stretch>
        </p:blipFill>
        <p:spPr>
          <a:xfrm>
            <a:off x="127635" y="2444115"/>
            <a:ext cx="1323975" cy="1524000"/>
          </a:xfrm>
          <a:prstGeom prst="rect">
            <a:avLst/>
          </a:prstGeom>
        </p:spPr>
      </p:pic>
      <p:pic>
        <p:nvPicPr>
          <p:cNvPr id="3" name="Picture 2">
            <a:extLst>
              <a:ext uri="{FF2B5EF4-FFF2-40B4-BE49-F238E27FC236}">
                <a16:creationId xmlns:a16="http://schemas.microsoft.com/office/drawing/2014/main" id="{F55E8E19-C41D-2F32-B176-9DBAF76C1F68}"/>
              </a:ext>
            </a:extLst>
          </p:cNvPr>
          <p:cNvPicPr>
            <a:picLocks noChangeAspect="1"/>
          </p:cNvPicPr>
          <p:nvPr/>
        </p:nvPicPr>
        <p:blipFill>
          <a:blip r:embed="rId4"/>
          <a:stretch>
            <a:fillRect/>
          </a:stretch>
        </p:blipFill>
        <p:spPr>
          <a:xfrm>
            <a:off x="300990" y="1078230"/>
            <a:ext cx="923925" cy="942975"/>
          </a:xfrm>
          <a:prstGeom prst="rect">
            <a:avLst/>
          </a:prstGeom>
        </p:spPr>
      </p:pic>
      <p:pic>
        <p:nvPicPr>
          <p:cNvPr id="6" name="Picture 5">
            <a:extLst>
              <a:ext uri="{FF2B5EF4-FFF2-40B4-BE49-F238E27FC236}">
                <a16:creationId xmlns:a16="http://schemas.microsoft.com/office/drawing/2014/main" id="{4608F5CC-71D0-0CBE-7330-97E57BD49658}"/>
              </a:ext>
            </a:extLst>
          </p:cNvPr>
          <p:cNvPicPr>
            <a:picLocks noChangeAspect="1"/>
          </p:cNvPicPr>
          <p:nvPr/>
        </p:nvPicPr>
        <p:blipFill>
          <a:blip r:embed="rId5"/>
          <a:stretch>
            <a:fillRect/>
          </a:stretch>
        </p:blipFill>
        <p:spPr>
          <a:xfrm>
            <a:off x="123825" y="4223385"/>
            <a:ext cx="1285875" cy="1276350"/>
          </a:xfrm>
          <a:prstGeom prst="rect">
            <a:avLst/>
          </a:prstGeom>
        </p:spPr>
      </p:pic>
      <p:pic>
        <p:nvPicPr>
          <p:cNvPr id="7" name="Picture 6">
            <a:extLst>
              <a:ext uri="{FF2B5EF4-FFF2-40B4-BE49-F238E27FC236}">
                <a16:creationId xmlns:a16="http://schemas.microsoft.com/office/drawing/2014/main" id="{F3F8236C-72B4-46D4-3124-B2644580120B}"/>
              </a:ext>
            </a:extLst>
          </p:cNvPr>
          <p:cNvPicPr>
            <a:picLocks noChangeAspect="1"/>
          </p:cNvPicPr>
          <p:nvPr/>
        </p:nvPicPr>
        <p:blipFill>
          <a:blip r:embed="rId6"/>
          <a:stretch>
            <a:fillRect/>
          </a:stretch>
        </p:blipFill>
        <p:spPr>
          <a:xfrm>
            <a:off x="114300" y="5920740"/>
            <a:ext cx="1285875" cy="1209675"/>
          </a:xfrm>
          <a:prstGeom prst="rect">
            <a:avLst/>
          </a:prstGeom>
        </p:spPr>
      </p:pic>
      <p:pic>
        <p:nvPicPr>
          <p:cNvPr id="9" name="Picture 8">
            <a:extLst>
              <a:ext uri="{FF2B5EF4-FFF2-40B4-BE49-F238E27FC236}">
                <a16:creationId xmlns:a16="http://schemas.microsoft.com/office/drawing/2014/main" id="{1B2340A7-6DDD-D9E6-EF5B-76F030DBC556}"/>
              </a:ext>
            </a:extLst>
          </p:cNvPr>
          <p:cNvPicPr>
            <a:picLocks noChangeAspect="1"/>
          </p:cNvPicPr>
          <p:nvPr/>
        </p:nvPicPr>
        <p:blipFill>
          <a:blip r:embed="rId7"/>
          <a:stretch>
            <a:fillRect/>
          </a:stretch>
        </p:blipFill>
        <p:spPr>
          <a:xfrm>
            <a:off x="241935" y="7679055"/>
            <a:ext cx="1057275" cy="1076325"/>
          </a:xfrm>
          <a:prstGeom prst="rect">
            <a:avLst/>
          </a:prstGeom>
        </p:spPr>
      </p:pic>
    </p:spTree>
    <p:extLst>
      <p:ext uri="{BB962C8B-B14F-4D97-AF65-F5344CB8AC3E}">
        <p14:creationId xmlns:p14="http://schemas.microsoft.com/office/powerpoint/2010/main" val="1154973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19" name="TextBox 18">
            <a:extLst>
              <a:ext uri="{FF2B5EF4-FFF2-40B4-BE49-F238E27FC236}">
                <a16:creationId xmlns:a16="http://schemas.microsoft.com/office/drawing/2014/main" id="{B02B7FF9-3ECB-0AD0-2953-251ECD08972D}"/>
              </a:ext>
            </a:extLst>
          </p:cNvPr>
          <p:cNvSpPr txBox="1"/>
          <p:nvPr/>
        </p:nvSpPr>
        <p:spPr>
          <a:xfrm>
            <a:off x="1898104" y="640935"/>
            <a:ext cx="4468761" cy="82283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300000"/>
              </a:lnSpc>
              <a:buFont typeface="Wingdings"/>
              <a:buChar char="q"/>
            </a:pPr>
            <a:r>
              <a:rPr lang="en-US" sz="2000" dirty="0">
                <a:latin typeface="Century Gothic"/>
                <a:cs typeface="Arial"/>
              </a:rPr>
              <a:t>______________________________</a:t>
            </a:r>
            <a:endParaRPr lang="en-US" sz="2000" dirty="0">
              <a:latin typeface="Calibri" panose="020F0502020204030204"/>
              <a:cs typeface="Calibri" panose="020F0502020204030204"/>
            </a:endParaRPr>
          </a:p>
          <a:p>
            <a:pPr marL="285750" indent="-285750">
              <a:lnSpc>
                <a:spcPct val="300000"/>
              </a:lnSpc>
              <a:buFont typeface="Wingdings"/>
              <a:buChar char="q"/>
            </a:pPr>
            <a:r>
              <a:rPr lang="en-US" sz="2000" dirty="0">
                <a:latin typeface="Century Gothic"/>
                <a:cs typeface="Arial"/>
              </a:rPr>
              <a:t>______________________________</a:t>
            </a:r>
            <a:endParaRPr lang="en-US" sz="2000" dirty="0">
              <a:latin typeface="Calibri" panose="020F0502020204030204"/>
              <a:cs typeface="Calibri" panose="020F0502020204030204"/>
            </a:endParaRPr>
          </a:p>
          <a:p>
            <a:pPr marL="285750" indent="-285750">
              <a:lnSpc>
                <a:spcPct val="300000"/>
              </a:lnSpc>
              <a:buFont typeface="Wingdings"/>
              <a:buChar char="q"/>
            </a:pPr>
            <a:r>
              <a:rPr lang="en-US" sz="2000" dirty="0">
                <a:latin typeface="Century Gothic"/>
                <a:cs typeface="Arial"/>
              </a:rPr>
              <a:t>______________________________</a:t>
            </a:r>
            <a:endParaRPr lang="en-US" sz="2000" dirty="0">
              <a:latin typeface="Calibri" panose="020F0502020204030204"/>
              <a:cs typeface="Calibri" panose="020F0502020204030204"/>
            </a:endParaRPr>
          </a:p>
          <a:p>
            <a:pPr marL="285750" indent="-285750">
              <a:lnSpc>
                <a:spcPct val="300000"/>
              </a:lnSpc>
              <a:buFont typeface="Wingdings"/>
              <a:buChar char="q"/>
            </a:pPr>
            <a:r>
              <a:rPr lang="en-US" sz="2000" dirty="0">
                <a:latin typeface="Century Gothic"/>
                <a:cs typeface="Arial"/>
              </a:rPr>
              <a:t>______________________________</a:t>
            </a:r>
            <a:endParaRPr lang="en-US" sz="2000" dirty="0">
              <a:latin typeface="Calibri" panose="020F0502020204030204"/>
              <a:cs typeface="Calibri" panose="020F0502020204030204"/>
            </a:endParaRPr>
          </a:p>
          <a:p>
            <a:pPr marL="285750" indent="-285750">
              <a:lnSpc>
                <a:spcPct val="300000"/>
              </a:lnSpc>
              <a:buFont typeface="Wingdings"/>
              <a:buChar char="q"/>
            </a:pPr>
            <a:r>
              <a:rPr lang="en-US" sz="2000" dirty="0">
                <a:latin typeface="Century Gothic"/>
                <a:cs typeface="Arial"/>
              </a:rPr>
              <a:t>______________________________</a:t>
            </a:r>
            <a:endParaRPr lang="en-US" sz="2000" dirty="0">
              <a:latin typeface="Calibri" panose="020F0502020204030204"/>
              <a:cs typeface="Calibri" panose="020F0502020204030204"/>
            </a:endParaRPr>
          </a:p>
          <a:p>
            <a:pPr marL="285750" indent="-285750">
              <a:lnSpc>
                <a:spcPct val="300000"/>
              </a:lnSpc>
              <a:buFont typeface="Wingdings"/>
              <a:buChar char="q"/>
            </a:pPr>
            <a:r>
              <a:rPr lang="en-US" sz="2000" dirty="0">
                <a:latin typeface="Century Gothic"/>
                <a:cs typeface="Arial"/>
              </a:rPr>
              <a:t>______________________________</a:t>
            </a:r>
            <a:endParaRPr lang="en-US" sz="2000" dirty="0">
              <a:latin typeface="Calibri" panose="020F0502020204030204"/>
              <a:cs typeface="Calibri" panose="020F0502020204030204"/>
            </a:endParaRPr>
          </a:p>
          <a:p>
            <a:pPr marL="285750" indent="-285750">
              <a:lnSpc>
                <a:spcPct val="300000"/>
              </a:lnSpc>
              <a:buFont typeface="Wingdings"/>
              <a:buChar char="q"/>
            </a:pPr>
            <a:r>
              <a:rPr lang="en-US" sz="2000" dirty="0">
                <a:latin typeface="Century Gothic"/>
                <a:cs typeface="Arial"/>
              </a:rPr>
              <a:t>______________________________</a:t>
            </a:r>
            <a:endParaRPr lang="en-US" dirty="0"/>
          </a:p>
          <a:p>
            <a:pPr marL="285750" indent="-285750">
              <a:lnSpc>
                <a:spcPct val="300000"/>
              </a:lnSpc>
              <a:buFont typeface="Wingdings"/>
              <a:buChar char="q"/>
            </a:pPr>
            <a:r>
              <a:rPr lang="en-US" sz="2000" dirty="0">
                <a:latin typeface="Century Gothic"/>
                <a:cs typeface="Arial"/>
              </a:rPr>
              <a:t>______________________________</a:t>
            </a:r>
            <a:endParaRPr lang="en-US" dirty="0">
              <a:cs typeface="Calibri"/>
            </a:endParaRPr>
          </a:p>
          <a:p>
            <a:pPr marL="285750" indent="-285750">
              <a:lnSpc>
                <a:spcPct val="300000"/>
              </a:lnSpc>
              <a:buFont typeface="Wingdings"/>
              <a:buChar char="q"/>
            </a:pPr>
            <a:r>
              <a:rPr lang="en-US" sz="2000" dirty="0">
                <a:latin typeface="Century Gothic"/>
                <a:cs typeface="Arial"/>
              </a:rPr>
              <a:t>______________________________</a:t>
            </a:r>
            <a:endParaRPr lang="en-US" dirty="0"/>
          </a:p>
        </p:txBody>
      </p:sp>
      <p:sp>
        <p:nvSpPr>
          <p:cNvPr id="6" name="TextBox 23">
            <a:extLst>
              <a:ext uri="{FF2B5EF4-FFF2-40B4-BE49-F238E27FC236}">
                <a16:creationId xmlns:a16="http://schemas.microsoft.com/office/drawing/2014/main" id="{3972F313-0CDF-550E-D158-F98D65DF0E6B}"/>
              </a:ext>
            </a:extLst>
          </p:cNvPr>
          <p:cNvSpPr txBox="1"/>
          <p:nvPr/>
        </p:nvSpPr>
        <p:spPr>
          <a:xfrm>
            <a:off x="959393" y="108680"/>
            <a:ext cx="492240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a:latin typeface="Century Gothic"/>
              </a:rPr>
              <a:t>Équipement </a:t>
            </a:r>
            <a:r>
              <a:rPr lang="en-CA" sz="2800" b="1" dirty="0" err="1">
                <a:latin typeface="Century Gothic"/>
              </a:rPr>
              <a:t>recommandé</a:t>
            </a:r>
            <a:endParaRPr lang="en-CA" sz="2800" b="1">
              <a:latin typeface="Century Gothic"/>
            </a:endParaRPr>
          </a:p>
        </p:txBody>
      </p:sp>
    </p:spTree>
    <p:extLst>
      <p:ext uri="{BB962C8B-B14F-4D97-AF65-F5344CB8AC3E}">
        <p14:creationId xmlns:p14="http://schemas.microsoft.com/office/powerpoint/2010/main" val="339021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5904644" y="-7310"/>
            <a:ext cx="942257" cy="942975"/>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1847471" y="184504"/>
            <a:ext cx="3144464" cy="5389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err="1">
                <a:latin typeface="Century Gothic"/>
              </a:rPr>
              <a:t>Orthophonie</a:t>
            </a:r>
            <a:r>
              <a:rPr lang="en-CA" sz="2800" dirty="0">
                <a:latin typeface="Century Gothic"/>
              </a:rPr>
              <a:t> </a:t>
            </a:r>
            <a:endParaRPr lang="en-CA" sz="2800" b="1" dirty="0">
              <a:latin typeface="Century Gothic"/>
            </a:endParaRPr>
          </a:p>
        </p:txBody>
      </p:sp>
      <p:pic>
        <p:nvPicPr>
          <p:cNvPr id="6" name="Picture 5">
            <a:extLst>
              <a:ext uri="{FF2B5EF4-FFF2-40B4-BE49-F238E27FC236}">
                <a16:creationId xmlns:a16="http://schemas.microsoft.com/office/drawing/2014/main" id="{E9A97565-FB22-B0BE-041D-ED40D683A7A7}"/>
              </a:ext>
            </a:extLst>
          </p:cNvPr>
          <p:cNvPicPr>
            <a:picLocks noChangeAspect="1"/>
          </p:cNvPicPr>
          <p:nvPr/>
        </p:nvPicPr>
        <p:blipFill>
          <a:blip r:embed="rId3"/>
          <a:stretch>
            <a:fillRect/>
          </a:stretch>
        </p:blipFill>
        <p:spPr>
          <a:xfrm>
            <a:off x="166768" y="7597353"/>
            <a:ext cx="586068" cy="612963"/>
          </a:xfrm>
          <a:prstGeom prst="rect">
            <a:avLst/>
          </a:prstGeom>
        </p:spPr>
      </p:pic>
      <p:pic>
        <p:nvPicPr>
          <p:cNvPr id="7" name="Picture 6">
            <a:extLst>
              <a:ext uri="{FF2B5EF4-FFF2-40B4-BE49-F238E27FC236}">
                <a16:creationId xmlns:a16="http://schemas.microsoft.com/office/drawing/2014/main" id="{ED849E86-3B6F-7058-7567-865897115C0D}"/>
              </a:ext>
            </a:extLst>
          </p:cNvPr>
          <p:cNvPicPr>
            <a:picLocks noChangeAspect="1"/>
          </p:cNvPicPr>
          <p:nvPr/>
        </p:nvPicPr>
        <p:blipFill>
          <a:blip r:embed="rId4"/>
          <a:stretch>
            <a:fillRect/>
          </a:stretch>
        </p:blipFill>
        <p:spPr>
          <a:xfrm>
            <a:off x="856607" y="1293853"/>
            <a:ext cx="338979" cy="392767"/>
          </a:xfrm>
          <a:prstGeom prst="rect">
            <a:avLst/>
          </a:prstGeom>
        </p:spPr>
      </p:pic>
      <p:pic>
        <p:nvPicPr>
          <p:cNvPr id="8" name="Picture 7">
            <a:extLst>
              <a:ext uri="{FF2B5EF4-FFF2-40B4-BE49-F238E27FC236}">
                <a16:creationId xmlns:a16="http://schemas.microsoft.com/office/drawing/2014/main" id="{68CA8C4C-F0D8-35CE-2728-D972D6A7359F}"/>
              </a:ext>
            </a:extLst>
          </p:cNvPr>
          <p:cNvPicPr>
            <a:picLocks noChangeAspect="1"/>
          </p:cNvPicPr>
          <p:nvPr/>
        </p:nvPicPr>
        <p:blipFill>
          <a:blip r:embed="rId5"/>
          <a:stretch>
            <a:fillRect/>
          </a:stretch>
        </p:blipFill>
        <p:spPr>
          <a:xfrm>
            <a:off x="548851" y="3273833"/>
            <a:ext cx="644339" cy="644339"/>
          </a:xfrm>
          <a:prstGeom prst="rect">
            <a:avLst/>
          </a:prstGeom>
        </p:spPr>
      </p:pic>
      <p:pic>
        <p:nvPicPr>
          <p:cNvPr id="13" name="Picture 12">
            <a:extLst>
              <a:ext uri="{FF2B5EF4-FFF2-40B4-BE49-F238E27FC236}">
                <a16:creationId xmlns:a16="http://schemas.microsoft.com/office/drawing/2014/main" id="{FA2D2345-02AC-E75C-88B6-6E75FBBC2B32}"/>
              </a:ext>
            </a:extLst>
          </p:cNvPr>
          <p:cNvPicPr>
            <a:picLocks noChangeAspect="1"/>
          </p:cNvPicPr>
          <p:nvPr/>
        </p:nvPicPr>
        <p:blipFill>
          <a:blip r:embed="rId6"/>
          <a:stretch>
            <a:fillRect/>
          </a:stretch>
        </p:blipFill>
        <p:spPr>
          <a:xfrm>
            <a:off x="585671" y="5378460"/>
            <a:ext cx="909918" cy="896471"/>
          </a:xfrm>
          <a:prstGeom prst="rect">
            <a:avLst/>
          </a:prstGeom>
        </p:spPr>
      </p:pic>
      <p:pic>
        <p:nvPicPr>
          <p:cNvPr id="16" name="Picture 15">
            <a:extLst>
              <a:ext uri="{FF2B5EF4-FFF2-40B4-BE49-F238E27FC236}">
                <a16:creationId xmlns:a16="http://schemas.microsoft.com/office/drawing/2014/main" id="{0F38A82D-5775-60E2-1B44-BDEDE7FDC606}"/>
              </a:ext>
            </a:extLst>
          </p:cNvPr>
          <p:cNvPicPr>
            <a:picLocks noChangeAspect="1"/>
          </p:cNvPicPr>
          <p:nvPr/>
        </p:nvPicPr>
        <p:blipFill>
          <a:blip r:embed="rId7"/>
          <a:stretch>
            <a:fillRect/>
          </a:stretch>
        </p:blipFill>
        <p:spPr>
          <a:xfrm>
            <a:off x="677757" y="7570460"/>
            <a:ext cx="666750" cy="666750"/>
          </a:xfrm>
          <a:prstGeom prst="rect">
            <a:avLst/>
          </a:prstGeom>
        </p:spPr>
      </p:pic>
      <p:pic>
        <p:nvPicPr>
          <p:cNvPr id="17" name="Picture 16">
            <a:extLst>
              <a:ext uri="{FF2B5EF4-FFF2-40B4-BE49-F238E27FC236}">
                <a16:creationId xmlns:a16="http://schemas.microsoft.com/office/drawing/2014/main" id="{B98729AB-B081-A4D6-A543-13FE6EEC9521}"/>
              </a:ext>
            </a:extLst>
          </p:cNvPr>
          <p:cNvPicPr>
            <a:picLocks noChangeAspect="1"/>
          </p:cNvPicPr>
          <p:nvPr/>
        </p:nvPicPr>
        <p:blipFill>
          <a:blip r:embed="rId8"/>
          <a:stretch>
            <a:fillRect/>
          </a:stretch>
        </p:blipFill>
        <p:spPr>
          <a:xfrm>
            <a:off x="200603" y="1205227"/>
            <a:ext cx="599516" cy="586069"/>
          </a:xfrm>
          <a:prstGeom prst="rect">
            <a:avLst/>
          </a:prstGeom>
        </p:spPr>
      </p:pic>
      <p:pic>
        <p:nvPicPr>
          <p:cNvPr id="26" name="Picture 25">
            <a:extLst>
              <a:ext uri="{FF2B5EF4-FFF2-40B4-BE49-F238E27FC236}">
                <a16:creationId xmlns:a16="http://schemas.microsoft.com/office/drawing/2014/main" id="{DCA53A94-A3DB-B0C5-EC97-1E055210515F}"/>
              </a:ext>
            </a:extLst>
          </p:cNvPr>
          <p:cNvPicPr>
            <a:picLocks noChangeAspect="1"/>
          </p:cNvPicPr>
          <p:nvPr/>
        </p:nvPicPr>
        <p:blipFill>
          <a:blip r:embed="rId9"/>
          <a:stretch>
            <a:fillRect/>
          </a:stretch>
        </p:blipFill>
        <p:spPr>
          <a:xfrm>
            <a:off x="97425" y="5470055"/>
            <a:ext cx="660339" cy="619585"/>
          </a:xfrm>
          <a:prstGeom prst="rect">
            <a:avLst/>
          </a:prstGeom>
        </p:spPr>
      </p:pic>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Parler</a:t>
            </a:r>
            <a:endParaRPr lang="en-US" dirty="0"/>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err="1">
                <a:latin typeface="Century Gothic"/>
                <a:ea typeface="+mn-lt"/>
                <a:cs typeface="+mn-lt"/>
              </a:rPr>
              <a:t>Écouter</a:t>
            </a:r>
            <a:endParaRPr lang="en-US" dirty="0" err="1">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Lire</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err="1">
                <a:latin typeface="Century Gothic"/>
                <a:cs typeface="Segoe UI"/>
              </a:rPr>
              <a:t>Écrire</a:t>
            </a:r>
            <a:endParaRPr lang="en-US" dirty="0" err="1">
              <a:solidFill>
                <a:srgbClr val="808080"/>
              </a:solidFill>
              <a:latin typeface="Century Gothic"/>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ea typeface="Calibri"/>
              <a:cs typeface="Calibri"/>
            </a:endParaRPr>
          </a:p>
        </p:txBody>
      </p:sp>
    </p:spTree>
    <p:extLst>
      <p:ext uri="{BB962C8B-B14F-4D97-AF65-F5344CB8AC3E}">
        <p14:creationId xmlns:p14="http://schemas.microsoft.com/office/powerpoint/2010/main" val="811128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5889896" y="36935"/>
            <a:ext cx="942257" cy="942975"/>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160047"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1851030" y="289777"/>
            <a:ext cx="316023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Speech </a:t>
            </a:r>
            <a:r>
              <a:rPr lang="en-CA" sz="2800">
                <a:latin typeface="Century Gothic"/>
              </a:rPr>
              <a:t>Therapy </a:t>
            </a:r>
            <a:endParaRPr lang="en-CA" sz="2800" b="1">
              <a:latin typeface="Century Gothic"/>
            </a:endParaRPr>
          </a:p>
        </p:txBody>
      </p:sp>
      <p:sp>
        <p:nvSpPr>
          <p:cNvPr id="5" name="TextBox 2">
            <a:extLst>
              <a:ext uri="{FF2B5EF4-FFF2-40B4-BE49-F238E27FC236}">
                <a16:creationId xmlns:a16="http://schemas.microsoft.com/office/drawing/2014/main" id="{CE2AFB0D-BD7C-4814-77C7-61154C7F329C}"/>
              </a:ext>
            </a:extLst>
          </p:cNvPr>
          <p:cNvSpPr txBox="1"/>
          <p:nvPr/>
        </p:nvSpPr>
        <p:spPr>
          <a:xfrm>
            <a:off x="1110928" y="1494244"/>
            <a:ext cx="5491834" cy="66954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Communication </a:t>
            </a:r>
            <a:r>
              <a:rPr lang="en-US" b="1" dirty="0" err="1">
                <a:latin typeface="Century Gothic"/>
                <a:cs typeface="Calibri"/>
              </a:rPr>
              <a:t>Cognitivo-lingusitique</a:t>
            </a:r>
            <a:endParaRPr lang="en-US" dirty="0" err="1"/>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endParaRPr lang="en-US" b="1">
              <a:latin typeface="Segoe UI"/>
              <a:ea typeface="+mn-lt"/>
              <a:cs typeface="Segoe UI"/>
            </a:endParaRPr>
          </a:p>
          <a:p>
            <a:pPr>
              <a:lnSpc>
                <a:spcPct val="150000"/>
              </a:lnSpc>
            </a:pPr>
            <a:r>
              <a:rPr lang="en-US" b="1" err="1">
                <a:latin typeface="Century Gothic"/>
                <a:ea typeface="+mn-lt"/>
                <a:cs typeface="+mn-lt"/>
              </a:rPr>
              <a:t>Stratégies</a:t>
            </a:r>
            <a:endParaRPr lang="en-US" err="1">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endParaRPr lang="en-US" b="1">
              <a:latin typeface="Segoe UI"/>
              <a:ea typeface="+mn-lt"/>
              <a:cs typeface="Segoe UI"/>
            </a:endParaRPr>
          </a:p>
          <a:p>
            <a:pPr>
              <a:lnSpc>
                <a:spcPct val="150000"/>
              </a:lnSpc>
            </a:pPr>
            <a:endParaRPr lang="en-US" b="1">
              <a:latin typeface="Segoe UI"/>
              <a:ea typeface="+mn-lt"/>
              <a:cs typeface="Segoe UI"/>
            </a:endParaRPr>
          </a:p>
          <a:p>
            <a:pPr>
              <a:lnSpc>
                <a:spcPct val="150000"/>
              </a:lnSpc>
            </a:pPr>
            <a:r>
              <a:rPr lang="en-US" b="1" dirty="0" err="1">
                <a:latin typeface="Century Gothic"/>
                <a:ea typeface="+mn-lt"/>
                <a:cs typeface="+mn-lt"/>
              </a:rPr>
              <a:t>Déglutition</a:t>
            </a:r>
            <a:endParaRPr lang="en-US" dirty="0" err="1">
              <a:latin typeface="Calibri" panose="020F0502020204030204"/>
              <a:ea typeface="+mn-lt"/>
              <a:cs typeface="+mn-lt"/>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endParaRPr lang="en-US" dirty="0">
              <a:cs typeface="Calibri" panose="020F0502020204030204"/>
            </a:endParaRPr>
          </a:p>
        </p:txBody>
      </p:sp>
      <p:pic>
        <p:nvPicPr>
          <p:cNvPr id="9" name="Picture 8">
            <a:extLst>
              <a:ext uri="{FF2B5EF4-FFF2-40B4-BE49-F238E27FC236}">
                <a16:creationId xmlns:a16="http://schemas.microsoft.com/office/drawing/2014/main" id="{88F9367D-F497-3550-5F25-45FF35B41C87}"/>
              </a:ext>
            </a:extLst>
          </p:cNvPr>
          <p:cNvPicPr>
            <a:picLocks noChangeAspect="1"/>
          </p:cNvPicPr>
          <p:nvPr/>
        </p:nvPicPr>
        <p:blipFill>
          <a:blip r:embed="rId3"/>
          <a:stretch>
            <a:fillRect/>
          </a:stretch>
        </p:blipFill>
        <p:spPr>
          <a:xfrm>
            <a:off x="289835" y="42581"/>
            <a:ext cx="788895" cy="788895"/>
          </a:xfrm>
          <a:prstGeom prst="rect">
            <a:avLst/>
          </a:prstGeom>
        </p:spPr>
      </p:pic>
      <p:pic>
        <p:nvPicPr>
          <p:cNvPr id="10" name="Picture 9">
            <a:extLst>
              <a:ext uri="{FF2B5EF4-FFF2-40B4-BE49-F238E27FC236}">
                <a16:creationId xmlns:a16="http://schemas.microsoft.com/office/drawing/2014/main" id="{3DF6DEF8-BF84-31F8-CA42-0039C8C3C088}"/>
              </a:ext>
            </a:extLst>
          </p:cNvPr>
          <p:cNvPicPr>
            <a:picLocks noChangeAspect="1"/>
          </p:cNvPicPr>
          <p:nvPr/>
        </p:nvPicPr>
        <p:blipFill>
          <a:blip r:embed="rId4"/>
          <a:stretch>
            <a:fillRect/>
          </a:stretch>
        </p:blipFill>
        <p:spPr>
          <a:xfrm>
            <a:off x="107214" y="4041998"/>
            <a:ext cx="385484" cy="372037"/>
          </a:xfrm>
          <a:prstGeom prst="rect">
            <a:avLst/>
          </a:prstGeom>
        </p:spPr>
      </p:pic>
      <p:pic>
        <p:nvPicPr>
          <p:cNvPr id="11" name="Picture 10">
            <a:extLst>
              <a:ext uri="{FF2B5EF4-FFF2-40B4-BE49-F238E27FC236}">
                <a16:creationId xmlns:a16="http://schemas.microsoft.com/office/drawing/2014/main" id="{A0B2801E-67C3-403E-B58F-E4C1EBE19A0F}"/>
              </a:ext>
            </a:extLst>
          </p:cNvPr>
          <p:cNvPicPr>
            <a:picLocks noChangeAspect="1"/>
          </p:cNvPicPr>
          <p:nvPr/>
        </p:nvPicPr>
        <p:blipFill>
          <a:blip r:embed="rId5"/>
          <a:stretch>
            <a:fillRect/>
          </a:stretch>
        </p:blipFill>
        <p:spPr>
          <a:xfrm>
            <a:off x="604756" y="4068892"/>
            <a:ext cx="506506" cy="533400"/>
          </a:xfrm>
          <a:prstGeom prst="rect">
            <a:avLst/>
          </a:prstGeom>
        </p:spPr>
      </p:pic>
      <p:pic>
        <p:nvPicPr>
          <p:cNvPr id="12" name="Picture 11">
            <a:extLst>
              <a:ext uri="{FF2B5EF4-FFF2-40B4-BE49-F238E27FC236}">
                <a16:creationId xmlns:a16="http://schemas.microsoft.com/office/drawing/2014/main" id="{264CCF72-3870-D67D-5A10-A0BF9106253F}"/>
              </a:ext>
            </a:extLst>
          </p:cNvPr>
          <p:cNvPicPr>
            <a:picLocks noChangeAspect="1"/>
          </p:cNvPicPr>
          <p:nvPr/>
        </p:nvPicPr>
        <p:blipFill>
          <a:blip r:embed="rId6"/>
          <a:stretch>
            <a:fillRect/>
          </a:stretch>
        </p:blipFill>
        <p:spPr>
          <a:xfrm>
            <a:off x="187899" y="4418515"/>
            <a:ext cx="385483" cy="372036"/>
          </a:xfrm>
          <a:prstGeom prst="rect">
            <a:avLst/>
          </a:prstGeom>
        </p:spPr>
      </p:pic>
      <p:pic>
        <p:nvPicPr>
          <p:cNvPr id="18" name="Picture 17">
            <a:extLst>
              <a:ext uri="{FF2B5EF4-FFF2-40B4-BE49-F238E27FC236}">
                <a16:creationId xmlns:a16="http://schemas.microsoft.com/office/drawing/2014/main" id="{AA60D1A2-F9C1-6CE0-2BBB-56EAB0D10730}"/>
              </a:ext>
            </a:extLst>
          </p:cNvPr>
          <p:cNvPicPr>
            <a:picLocks noChangeAspect="1"/>
          </p:cNvPicPr>
          <p:nvPr/>
        </p:nvPicPr>
        <p:blipFill>
          <a:blip r:embed="rId7"/>
          <a:stretch>
            <a:fillRect/>
          </a:stretch>
        </p:blipFill>
        <p:spPr>
          <a:xfrm>
            <a:off x="683736" y="1591554"/>
            <a:ext cx="508030" cy="521856"/>
          </a:xfrm>
          <a:prstGeom prst="rect">
            <a:avLst/>
          </a:prstGeom>
        </p:spPr>
      </p:pic>
      <p:pic>
        <p:nvPicPr>
          <p:cNvPr id="20" name="Picture 19">
            <a:extLst>
              <a:ext uri="{FF2B5EF4-FFF2-40B4-BE49-F238E27FC236}">
                <a16:creationId xmlns:a16="http://schemas.microsoft.com/office/drawing/2014/main" id="{8B21C7AE-F11C-3175-AF34-7853BAF0E2A5}"/>
              </a:ext>
            </a:extLst>
          </p:cNvPr>
          <p:cNvPicPr>
            <a:picLocks noChangeAspect="1"/>
          </p:cNvPicPr>
          <p:nvPr/>
        </p:nvPicPr>
        <p:blipFill>
          <a:blip r:embed="rId8"/>
          <a:stretch>
            <a:fillRect/>
          </a:stretch>
        </p:blipFill>
        <p:spPr>
          <a:xfrm>
            <a:off x="93098" y="1688909"/>
            <a:ext cx="517115" cy="594237"/>
          </a:xfrm>
          <a:prstGeom prst="rect">
            <a:avLst/>
          </a:prstGeom>
        </p:spPr>
      </p:pic>
      <p:pic>
        <p:nvPicPr>
          <p:cNvPr id="21" name="Picture 20">
            <a:extLst>
              <a:ext uri="{FF2B5EF4-FFF2-40B4-BE49-F238E27FC236}">
                <a16:creationId xmlns:a16="http://schemas.microsoft.com/office/drawing/2014/main" id="{B67EA396-A0EB-89F2-EC57-7C84AB91015D}"/>
              </a:ext>
            </a:extLst>
          </p:cNvPr>
          <p:cNvPicPr>
            <a:picLocks noChangeAspect="1"/>
          </p:cNvPicPr>
          <p:nvPr/>
        </p:nvPicPr>
        <p:blipFill>
          <a:blip r:embed="rId9"/>
          <a:stretch>
            <a:fillRect/>
          </a:stretch>
        </p:blipFill>
        <p:spPr>
          <a:xfrm>
            <a:off x="215100" y="6570474"/>
            <a:ext cx="789347" cy="858786"/>
          </a:xfrm>
          <a:prstGeom prst="rect">
            <a:avLst/>
          </a:prstGeom>
        </p:spPr>
      </p:pic>
    </p:spTree>
    <p:extLst>
      <p:ext uri="{BB962C8B-B14F-4D97-AF65-F5344CB8AC3E}">
        <p14:creationId xmlns:p14="http://schemas.microsoft.com/office/powerpoint/2010/main" val="4181562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0DBEAE16-FC93-26C7-8CBB-8D1B181B73DE}"/>
              </a:ext>
            </a:extLst>
          </p:cNvPr>
          <p:cNvPicPr>
            <a:picLocks noChangeAspect="1"/>
          </p:cNvPicPr>
          <p:nvPr/>
        </p:nvPicPr>
        <p:blipFill>
          <a:blip r:embed="rId2"/>
          <a:stretch>
            <a:fillRect/>
          </a:stretch>
        </p:blipFill>
        <p:spPr>
          <a:xfrm>
            <a:off x="5915113" y="-1135"/>
            <a:ext cx="942257" cy="942975"/>
          </a:xfrm>
          <a:prstGeom prst="rect">
            <a:avLst/>
          </a:prstGeom>
        </p:spPr>
      </p:pic>
      <p:sp>
        <p:nvSpPr>
          <p:cNvPr id="3" name="TextBox 6">
            <a:extLst>
              <a:ext uri="{FF2B5EF4-FFF2-40B4-BE49-F238E27FC236}">
                <a16:creationId xmlns:a16="http://schemas.microsoft.com/office/drawing/2014/main" id="{68BFDFE4-ABAA-C3E6-D046-05474692B29A}"/>
              </a:ext>
            </a:extLst>
          </p:cNvPr>
          <p:cNvSpPr txBox="1"/>
          <p:nvPr/>
        </p:nvSpPr>
        <p:spPr>
          <a:xfrm>
            <a:off x="40248" y="59454"/>
            <a:ext cx="583426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latin typeface="Century Gothic"/>
                <a:cs typeface="Calibri"/>
              </a:rPr>
              <a:t>Strategies de </a:t>
            </a:r>
            <a:r>
              <a:rPr lang="en-US" sz="3600" b="1" err="1">
                <a:latin typeface="Century Gothic"/>
                <a:cs typeface="Calibri"/>
              </a:rPr>
              <a:t>déglutition</a:t>
            </a:r>
            <a:endParaRPr lang="en-US" sz="3600" b="1">
              <a:latin typeface="Century Gothic"/>
              <a:cs typeface="Calibri"/>
            </a:endParaRPr>
          </a:p>
        </p:txBody>
      </p:sp>
      <p:sp>
        <p:nvSpPr>
          <p:cNvPr id="4" name="Oval 3">
            <a:extLst>
              <a:ext uri="{FF2B5EF4-FFF2-40B4-BE49-F238E27FC236}">
                <a16:creationId xmlns:a16="http://schemas.microsoft.com/office/drawing/2014/main" id="{55152E3B-F60D-8C97-76C7-0023DD979E32}"/>
              </a:ext>
            </a:extLst>
          </p:cNvPr>
          <p:cNvSpPr/>
          <p:nvPr/>
        </p:nvSpPr>
        <p:spPr>
          <a:xfrm>
            <a:off x="357919" y="7715160"/>
            <a:ext cx="753035" cy="699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2510CF8D-404D-1870-8D27-13013FB4242F}"/>
              </a:ext>
            </a:extLst>
          </p:cNvPr>
          <p:cNvPicPr>
            <a:picLocks noChangeAspect="1"/>
          </p:cNvPicPr>
          <p:nvPr/>
        </p:nvPicPr>
        <p:blipFill>
          <a:blip r:embed="rId3"/>
          <a:stretch>
            <a:fillRect/>
          </a:stretch>
        </p:blipFill>
        <p:spPr>
          <a:xfrm>
            <a:off x="275276" y="7606464"/>
            <a:ext cx="931770" cy="903195"/>
          </a:xfrm>
          <a:prstGeom prst="rect">
            <a:avLst/>
          </a:prstGeom>
        </p:spPr>
      </p:pic>
      <p:sp>
        <p:nvSpPr>
          <p:cNvPr id="6" name="TextBox 30">
            <a:extLst>
              <a:ext uri="{FF2B5EF4-FFF2-40B4-BE49-F238E27FC236}">
                <a16:creationId xmlns:a16="http://schemas.microsoft.com/office/drawing/2014/main" id="{93DD3E00-EF61-D3F7-66F8-6CE798CE29C8}"/>
              </a:ext>
            </a:extLst>
          </p:cNvPr>
          <p:cNvSpPr txBox="1"/>
          <p:nvPr/>
        </p:nvSpPr>
        <p:spPr>
          <a:xfrm>
            <a:off x="1057445" y="7875768"/>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latin typeface="Century Gothic"/>
              </a:rPr>
              <a:t> </a:t>
            </a:r>
            <a:r>
              <a:rPr lang="en-CA" b="1">
                <a:latin typeface="Century Gothic"/>
              </a:rPr>
              <a:t>Questions? </a:t>
            </a:r>
            <a:r>
              <a:rPr lang="en-CA">
                <a:latin typeface="Century Gothic"/>
              </a:rPr>
              <a:t>​</a:t>
            </a:r>
            <a:r>
              <a:rPr lang="en-US">
                <a:latin typeface="Century Gothic"/>
              </a:rPr>
              <a:t>​</a:t>
            </a:r>
            <a:endParaRPr lang="en-US"/>
          </a:p>
        </p:txBody>
      </p:sp>
      <p:pic>
        <p:nvPicPr>
          <p:cNvPr id="7" name="Picture 6" descr="A black silhouette of a person sitting on a chair&#10;&#10;Description automatically generated">
            <a:extLst>
              <a:ext uri="{FF2B5EF4-FFF2-40B4-BE49-F238E27FC236}">
                <a16:creationId xmlns:a16="http://schemas.microsoft.com/office/drawing/2014/main" id="{743890CC-7660-84F1-A8E9-38B966AAA596}"/>
              </a:ext>
            </a:extLst>
          </p:cNvPr>
          <p:cNvPicPr>
            <a:picLocks noChangeAspect="1"/>
          </p:cNvPicPr>
          <p:nvPr/>
        </p:nvPicPr>
        <p:blipFill>
          <a:blip r:embed="rId4"/>
          <a:stretch>
            <a:fillRect/>
          </a:stretch>
        </p:blipFill>
        <p:spPr>
          <a:xfrm>
            <a:off x="433855" y="1259946"/>
            <a:ext cx="1085133" cy="1058994"/>
          </a:xfrm>
          <a:prstGeom prst="rect">
            <a:avLst/>
          </a:prstGeom>
        </p:spPr>
      </p:pic>
      <p:pic>
        <p:nvPicPr>
          <p:cNvPr id="8" name="Picture 7">
            <a:extLst>
              <a:ext uri="{FF2B5EF4-FFF2-40B4-BE49-F238E27FC236}">
                <a16:creationId xmlns:a16="http://schemas.microsoft.com/office/drawing/2014/main" id="{E86B04EB-B80B-2E3A-4AA0-58F56FAE9F85}"/>
              </a:ext>
            </a:extLst>
          </p:cNvPr>
          <p:cNvPicPr>
            <a:picLocks noChangeAspect="1"/>
          </p:cNvPicPr>
          <p:nvPr/>
        </p:nvPicPr>
        <p:blipFill>
          <a:blip r:embed="rId5"/>
          <a:stretch>
            <a:fillRect/>
          </a:stretch>
        </p:blipFill>
        <p:spPr>
          <a:xfrm>
            <a:off x="433528" y="3549143"/>
            <a:ext cx="1139040" cy="993169"/>
          </a:xfrm>
          <a:prstGeom prst="rect">
            <a:avLst/>
          </a:prstGeom>
        </p:spPr>
      </p:pic>
      <p:pic>
        <p:nvPicPr>
          <p:cNvPr id="9" name="Picture 8">
            <a:extLst>
              <a:ext uri="{FF2B5EF4-FFF2-40B4-BE49-F238E27FC236}">
                <a16:creationId xmlns:a16="http://schemas.microsoft.com/office/drawing/2014/main" id="{AAC05E69-4E66-BA4A-EBEB-AABC3BEF8653}"/>
              </a:ext>
            </a:extLst>
          </p:cNvPr>
          <p:cNvPicPr>
            <a:picLocks noChangeAspect="1"/>
          </p:cNvPicPr>
          <p:nvPr/>
        </p:nvPicPr>
        <p:blipFill>
          <a:blip r:embed="rId6"/>
          <a:stretch>
            <a:fillRect/>
          </a:stretch>
        </p:blipFill>
        <p:spPr>
          <a:xfrm>
            <a:off x="223182" y="5861394"/>
            <a:ext cx="1375786" cy="1306164"/>
          </a:xfrm>
          <a:prstGeom prst="rect">
            <a:avLst/>
          </a:prstGeom>
        </p:spPr>
      </p:pic>
    </p:spTree>
    <p:extLst>
      <p:ext uri="{BB962C8B-B14F-4D97-AF65-F5344CB8AC3E}">
        <p14:creationId xmlns:p14="http://schemas.microsoft.com/office/powerpoint/2010/main" val="1274062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4" name="TextBox 23">
            <a:extLst>
              <a:ext uri="{FF2B5EF4-FFF2-40B4-BE49-F238E27FC236}">
                <a16:creationId xmlns:a16="http://schemas.microsoft.com/office/drawing/2014/main" id="{22DE721B-C286-4AD7-AB9C-4B9E43ADBC83}"/>
              </a:ext>
            </a:extLst>
          </p:cNvPr>
          <p:cNvSpPr txBox="1"/>
          <p:nvPr/>
        </p:nvSpPr>
        <p:spPr>
          <a:xfrm>
            <a:off x="2403841" y="109746"/>
            <a:ext cx="261476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a:latin typeface="Century Gothic"/>
              </a:rPr>
              <a:t>Travail Social</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82189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ea typeface="+mn-lt"/>
                <a:cs typeface="+mn-lt"/>
              </a:rPr>
              <a:t>Services </a:t>
            </a:r>
            <a:r>
              <a:rPr lang="en-US" b="1" dirty="0" err="1">
                <a:latin typeface="Century Gothic"/>
                <a:ea typeface="+mn-lt"/>
                <a:cs typeface="+mn-lt"/>
              </a:rPr>
              <a:t>d'aide</a:t>
            </a:r>
            <a:r>
              <a:rPr lang="en-US" b="1" dirty="0">
                <a:latin typeface="Century Gothic"/>
                <a:ea typeface="+mn-lt"/>
                <a:cs typeface="+mn-lt"/>
              </a:rPr>
              <a:t> à la </a:t>
            </a:r>
            <a:r>
              <a:rPr lang="en-US" b="1" dirty="0" err="1">
                <a:latin typeface="Century Gothic"/>
                <a:ea typeface="+mn-lt"/>
                <a:cs typeface="+mn-lt"/>
              </a:rPr>
              <a:t>personne</a:t>
            </a:r>
            <a:r>
              <a:rPr lang="en-US" b="1" dirty="0">
                <a:latin typeface="Century Gothic"/>
                <a:ea typeface="+mn-lt"/>
                <a:cs typeface="+mn-lt"/>
              </a:rPr>
              <a:t> / </a:t>
            </a:r>
            <a:r>
              <a:rPr lang="en-US" b="1" dirty="0" err="1">
                <a:latin typeface="Century Gothic"/>
                <a:ea typeface="+mn-lt"/>
                <a:cs typeface="+mn-lt"/>
              </a:rPr>
              <a:t>soins</a:t>
            </a:r>
            <a:r>
              <a:rPr lang="en-US" b="1" dirty="0">
                <a:latin typeface="Century Gothic"/>
                <a:ea typeface="+mn-lt"/>
                <a:cs typeface="+mn-lt"/>
              </a:rPr>
              <a:t> à domicile</a:t>
            </a:r>
            <a:endParaRPr lang="en-US" b="1">
              <a:latin typeface="Century Gothic"/>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solidFill>
                  <a:srgbClr val="000000"/>
                </a:solidFill>
                <a:latin typeface="Century Gothic"/>
                <a:ea typeface="+mn-lt"/>
                <a:cs typeface="Calibri"/>
              </a:rPr>
              <a:t>Aides </a:t>
            </a:r>
            <a:r>
              <a:rPr lang="en-US" b="1" err="1">
                <a:solidFill>
                  <a:srgbClr val="000000"/>
                </a:solidFill>
                <a:latin typeface="Century Gothic"/>
                <a:ea typeface="+mn-lt"/>
                <a:cs typeface="Calibri"/>
              </a:rPr>
              <a:t>financières</a:t>
            </a:r>
            <a:endParaRPr lang="en-US" dirty="0" err="1"/>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endParaRPr lang="en-US" b="1">
              <a:latin typeface="Segoe UI"/>
              <a:ea typeface="+mn-lt"/>
              <a:cs typeface="Segoe UI"/>
            </a:endParaRPr>
          </a:p>
          <a:p>
            <a:pPr>
              <a:lnSpc>
                <a:spcPct val="150000"/>
              </a:lnSpc>
            </a:pPr>
            <a:r>
              <a:rPr lang="en-US" b="1" dirty="0" err="1">
                <a:latin typeface="Century Gothic"/>
                <a:ea typeface="+mn-lt"/>
                <a:cs typeface="+mn-lt"/>
              </a:rPr>
              <a:t>Programmes</a:t>
            </a:r>
            <a:r>
              <a:rPr lang="en-US" b="1" dirty="0">
                <a:latin typeface="Century Gothic"/>
                <a:ea typeface="+mn-lt"/>
                <a:cs typeface="+mn-lt"/>
              </a:rPr>
              <a:t> </a:t>
            </a:r>
            <a:r>
              <a:rPr lang="en-US" b="1" dirty="0" err="1">
                <a:latin typeface="Century Gothic"/>
                <a:ea typeface="+mn-lt"/>
                <a:cs typeface="+mn-lt"/>
              </a:rPr>
              <a:t>communautaires</a:t>
            </a:r>
            <a:endParaRPr lang="en-US" b="1">
              <a:latin typeface="Century Gothic"/>
              <a:ea typeface="+mn-lt"/>
              <a:cs typeface="+mn-lt"/>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dirty="0" err="1">
                <a:solidFill>
                  <a:srgbClr val="000000"/>
                </a:solidFill>
                <a:latin typeface="Century Gothic"/>
                <a:cs typeface="Segoe UI"/>
              </a:rPr>
              <a:t>Soutien</a:t>
            </a:r>
            <a:endParaRPr lang="en-US" b="1">
              <a:solidFill>
                <a:srgbClr val="000000"/>
              </a:solidFill>
              <a:latin typeface="Century Gothic"/>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ea typeface="Calibri"/>
              <a:cs typeface="Calibri"/>
            </a:endParaRPr>
          </a:p>
        </p:txBody>
      </p:sp>
      <p:pic>
        <p:nvPicPr>
          <p:cNvPr id="8" name="Picture 5">
            <a:extLst>
              <a:ext uri="{FF2B5EF4-FFF2-40B4-BE49-F238E27FC236}">
                <a16:creationId xmlns:a16="http://schemas.microsoft.com/office/drawing/2014/main" id="{4EEB0070-E40D-85C5-279B-F31369C6EC7F}"/>
              </a:ext>
            </a:extLst>
          </p:cNvPr>
          <p:cNvPicPr>
            <a:picLocks noChangeAspect="1"/>
          </p:cNvPicPr>
          <p:nvPr/>
        </p:nvPicPr>
        <p:blipFill>
          <a:blip r:embed="rId3"/>
          <a:stretch>
            <a:fillRect/>
          </a:stretch>
        </p:blipFill>
        <p:spPr>
          <a:xfrm>
            <a:off x="204948" y="7206550"/>
            <a:ext cx="1016075" cy="912837"/>
          </a:xfrm>
          <a:prstGeom prst="rect">
            <a:avLst/>
          </a:prstGeom>
        </p:spPr>
      </p:pic>
      <p:pic>
        <p:nvPicPr>
          <p:cNvPr id="14" name="Picture 11">
            <a:extLst>
              <a:ext uri="{FF2B5EF4-FFF2-40B4-BE49-F238E27FC236}">
                <a16:creationId xmlns:a16="http://schemas.microsoft.com/office/drawing/2014/main" id="{C4A254CB-F308-21F7-805A-BB29F66924F1}"/>
              </a:ext>
            </a:extLst>
          </p:cNvPr>
          <p:cNvPicPr>
            <a:picLocks noChangeAspect="1"/>
          </p:cNvPicPr>
          <p:nvPr/>
        </p:nvPicPr>
        <p:blipFill>
          <a:blip r:embed="rId4"/>
          <a:stretch>
            <a:fillRect/>
          </a:stretch>
        </p:blipFill>
        <p:spPr>
          <a:xfrm>
            <a:off x="292004" y="5124663"/>
            <a:ext cx="840673" cy="840673"/>
          </a:xfrm>
          <a:prstGeom prst="rect">
            <a:avLst/>
          </a:prstGeom>
        </p:spPr>
      </p:pic>
      <p:pic>
        <p:nvPicPr>
          <p:cNvPr id="17" name="Picture 12">
            <a:extLst>
              <a:ext uri="{FF2B5EF4-FFF2-40B4-BE49-F238E27FC236}">
                <a16:creationId xmlns:a16="http://schemas.microsoft.com/office/drawing/2014/main" id="{643C3DB8-D32B-65A9-AD39-80E1B0B211DE}"/>
              </a:ext>
            </a:extLst>
          </p:cNvPr>
          <p:cNvPicPr>
            <a:picLocks noChangeAspect="1"/>
          </p:cNvPicPr>
          <p:nvPr/>
        </p:nvPicPr>
        <p:blipFill>
          <a:blip r:embed="rId5"/>
          <a:stretch>
            <a:fillRect/>
          </a:stretch>
        </p:blipFill>
        <p:spPr>
          <a:xfrm>
            <a:off x="303210" y="5719101"/>
            <a:ext cx="881750" cy="893974"/>
          </a:xfrm>
          <a:prstGeom prst="rect">
            <a:avLst/>
          </a:prstGeom>
        </p:spPr>
      </p:pic>
      <p:pic>
        <p:nvPicPr>
          <p:cNvPr id="19" name="Picture 13">
            <a:extLst>
              <a:ext uri="{FF2B5EF4-FFF2-40B4-BE49-F238E27FC236}">
                <a16:creationId xmlns:a16="http://schemas.microsoft.com/office/drawing/2014/main" id="{7AF13F50-DC35-F8A2-39E3-EA257DDA8DFA}"/>
              </a:ext>
            </a:extLst>
          </p:cNvPr>
          <p:cNvPicPr>
            <a:picLocks noChangeAspect="1"/>
          </p:cNvPicPr>
          <p:nvPr/>
        </p:nvPicPr>
        <p:blipFill>
          <a:blip r:embed="rId6"/>
          <a:stretch>
            <a:fillRect/>
          </a:stretch>
        </p:blipFill>
        <p:spPr>
          <a:xfrm>
            <a:off x="347993" y="3100881"/>
            <a:ext cx="832062" cy="853988"/>
          </a:xfrm>
          <a:prstGeom prst="rect">
            <a:avLst/>
          </a:prstGeom>
        </p:spPr>
      </p:pic>
      <p:pic>
        <p:nvPicPr>
          <p:cNvPr id="21" name="Picture 14">
            <a:extLst>
              <a:ext uri="{FF2B5EF4-FFF2-40B4-BE49-F238E27FC236}">
                <a16:creationId xmlns:a16="http://schemas.microsoft.com/office/drawing/2014/main" id="{98A2BB91-6F0F-38A7-8EF9-566846928B17}"/>
              </a:ext>
            </a:extLst>
          </p:cNvPr>
          <p:cNvPicPr>
            <a:picLocks noChangeAspect="1"/>
          </p:cNvPicPr>
          <p:nvPr/>
        </p:nvPicPr>
        <p:blipFill>
          <a:blip r:embed="rId7"/>
          <a:stretch>
            <a:fillRect/>
          </a:stretch>
        </p:blipFill>
        <p:spPr>
          <a:xfrm>
            <a:off x="395228" y="3853592"/>
            <a:ext cx="700760" cy="722686"/>
          </a:xfrm>
          <a:prstGeom prst="rect">
            <a:avLst/>
          </a:prstGeom>
        </p:spPr>
      </p:pic>
      <p:pic>
        <p:nvPicPr>
          <p:cNvPr id="6" name="Picture 5" descr="A cartoon of a person standing next to a bathtub&#10;&#10;Description automatically generated">
            <a:extLst>
              <a:ext uri="{FF2B5EF4-FFF2-40B4-BE49-F238E27FC236}">
                <a16:creationId xmlns:a16="http://schemas.microsoft.com/office/drawing/2014/main" id="{A78381B0-2059-7BAE-D005-FBF9F1915F05}"/>
              </a:ext>
            </a:extLst>
          </p:cNvPr>
          <p:cNvPicPr>
            <a:picLocks noChangeAspect="1"/>
          </p:cNvPicPr>
          <p:nvPr/>
        </p:nvPicPr>
        <p:blipFill rotWithShape="1">
          <a:blip r:embed="rId8"/>
          <a:srcRect l="295" r="-699" b="4762"/>
          <a:stretch/>
        </p:blipFill>
        <p:spPr>
          <a:xfrm>
            <a:off x="-457" y="1477143"/>
            <a:ext cx="1850392" cy="1025658"/>
          </a:xfrm>
          <a:prstGeom prst="rect">
            <a:avLst/>
          </a:prstGeom>
        </p:spPr>
      </p:pic>
      <p:sp>
        <p:nvSpPr>
          <p:cNvPr id="9" name="TextBox 8">
            <a:extLst>
              <a:ext uri="{FF2B5EF4-FFF2-40B4-BE49-F238E27FC236}">
                <a16:creationId xmlns:a16="http://schemas.microsoft.com/office/drawing/2014/main" id="{1E187ED2-B51A-F92E-E49F-E06A58134B53}"/>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9"/>
              </a:rPr>
              <a:t>https://www.aphasia.ca/participics</a:t>
            </a:r>
            <a:endParaRPr lang="en-US"/>
          </a:p>
        </p:txBody>
      </p:sp>
    </p:spTree>
    <p:extLst>
      <p:ext uri="{BB962C8B-B14F-4D97-AF65-F5344CB8AC3E}">
        <p14:creationId xmlns:p14="http://schemas.microsoft.com/office/powerpoint/2010/main" val="262556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1630877" y="3289"/>
            <a:ext cx="457714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a:latin typeface="Century Gothic"/>
              </a:rPr>
              <a:t>Destination de sortie</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44444" y="375824"/>
            <a:ext cx="5491834" cy="710418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ea typeface="+mn-lt"/>
                <a:cs typeface="Calibri"/>
              </a:rPr>
              <a:t>À domicile</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ea typeface="Calibri" panose="020F0502020204030204"/>
              <a:cs typeface="Calibri" panose="020F0502020204030204"/>
            </a:endParaRPr>
          </a:p>
          <a:p>
            <a:pPr>
              <a:lnSpc>
                <a:spcPct val="150000"/>
              </a:lnSpc>
            </a:pPr>
            <a:r>
              <a:rPr lang="en-US" b="1" dirty="0">
                <a:latin typeface="Segoe UI"/>
                <a:ea typeface="+mn-lt"/>
                <a:cs typeface="Segoe UI"/>
              </a:rPr>
              <a:t>______________________________________________________</a:t>
            </a:r>
            <a:endParaRPr lang="en-US">
              <a:ea typeface="Calibri" panose="020F0502020204030204"/>
              <a:cs typeface="Calibri" panose="020F0502020204030204"/>
            </a:endParaRPr>
          </a:p>
          <a:p>
            <a:pPr>
              <a:lnSpc>
                <a:spcPct val="150000"/>
              </a:lnSpc>
            </a:pPr>
            <a:endParaRPr lang="en-US" b="1">
              <a:latin typeface="Segoe UI"/>
              <a:ea typeface="+mn-lt"/>
              <a:cs typeface="Segoe UI"/>
            </a:endParaRPr>
          </a:p>
          <a:p>
            <a:pPr>
              <a:lnSpc>
                <a:spcPct val="150000"/>
              </a:lnSpc>
            </a:pPr>
            <a:endParaRPr lang="en-US" b="1" dirty="0">
              <a:solidFill>
                <a:srgbClr val="000000"/>
              </a:solidFill>
              <a:latin typeface="Segoe UI"/>
              <a:ea typeface="+mn-lt"/>
              <a:cs typeface="Segoe UI"/>
            </a:endParaRPr>
          </a:p>
          <a:p>
            <a:pPr>
              <a:lnSpc>
                <a:spcPct val="150000"/>
              </a:lnSpc>
            </a:pPr>
            <a:r>
              <a:rPr lang="en-US" b="1" dirty="0">
                <a:solidFill>
                  <a:srgbClr val="000000"/>
                </a:solidFill>
                <a:latin typeface="Century Gothic"/>
                <a:ea typeface="+mn-lt"/>
                <a:cs typeface="Calibri"/>
              </a:rPr>
              <a:t>Maison</a:t>
            </a:r>
            <a:r>
              <a:rPr lang="en-US" b="1" dirty="0">
                <a:solidFill>
                  <a:srgbClr val="000000"/>
                </a:solidFill>
                <a:latin typeface="Century Gothic"/>
                <a:ea typeface="+mn-lt"/>
                <a:cs typeface="+mn-lt"/>
              </a:rPr>
              <a:t> de </a:t>
            </a:r>
            <a:r>
              <a:rPr lang="en-US" b="1" dirty="0" err="1">
                <a:solidFill>
                  <a:srgbClr val="000000"/>
                </a:solidFill>
                <a:latin typeface="Century Gothic"/>
                <a:ea typeface="+mn-lt"/>
                <a:cs typeface="+mn-lt"/>
              </a:rPr>
              <a:t>retraite</a:t>
            </a:r>
            <a:r>
              <a:rPr lang="en-US" b="1" dirty="0">
                <a:solidFill>
                  <a:srgbClr val="000000"/>
                </a:solidFill>
                <a:latin typeface="Century Gothic"/>
                <a:ea typeface="+mn-lt"/>
                <a:cs typeface="+mn-lt"/>
              </a:rPr>
              <a:t>/</a:t>
            </a:r>
            <a:r>
              <a:rPr lang="en-US" b="1" dirty="0" err="1">
                <a:solidFill>
                  <a:srgbClr val="000000"/>
                </a:solidFill>
                <a:latin typeface="Century Gothic"/>
                <a:ea typeface="+mn-lt"/>
                <a:cs typeface="+mn-lt"/>
              </a:rPr>
              <a:t>logement</a:t>
            </a:r>
            <a:r>
              <a:rPr lang="en-US" b="1" dirty="0">
                <a:solidFill>
                  <a:srgbClr val="000000"/>
                </a:solidFill>
                <a:latin typeface="Century Gothic"/>
                <a:ea typeface="+mn-lt"/>
                <a:cs typeface="+mn-lt"/>
              </a:rPr>
              <a:t> </a:t>
            </a:r>
            <a:r>
              <a:rPr lang="en-US" b="1" dirty="0" err="1">
                <a:solidFill>
                  <a:srgbClr val="000000"/>
                </a:solidFill>
                <a:latin typeface="Century Gothic"/>
                <a:ea typeface="+mn-lt"/>
                <a:cs typeface="+mn-lt"/>
              </a:rPr>
              <a:t>supervisé</a:t>
            </a:r>
            <a:endParaRPr lang="en-US" b="1" dirty="0">
              <a:latin typeface="Century Gothic"/>
              <a:ea typeface="Calibri" panose="020F0502020204030204"/>
              <a:cs typeface="Calibri" panose="020F0502020204030204"/>
            </a:endParaRP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ea typeface="Calibri" panose="020F0502020204030204"/>
              <a:cs typeface="Calibri" panose="020F0502020204030204"/>
            </a:endParaRPr>
          </a:p>
          <a:p>
            <a:pPr>
              <a:lnSpc>
                <a:spcPct val="150000"/>
              </a:lnSpc>
            </a:pPr>
            <a:r>
              <a:rPr lang="en-US" b="1" dirty="0">
                <a:latin typeface="Segoe UI"/>
                <a:ea typeface="+mn-lt"/>
                <a:cs typeface="Segoe UI"/>
              </a:rPr>
              <a:t>______________________________________________________</a:t>
            </a:r>
            <a:endParaRPr lang="en-US">
              <a:ea typeface="Calibri" panose="020F0502020204030204"/>
              <a:cs typeface="Calibri" panose="020F0502020204030204"/>
            </a:endParaRPr>
          </a:p>
          <a:p>
            <a:pPr>
              <a:lnSpc>
                <a:spcPct val="150000"/>
              </a:lnSpc>
            </a:pPr>
            <a:endParaRPr lang="en-US" b="1">
              <a:latin typeface="Segoe UI"/>
              <a:ea typeface="+mn-lt"/>
              <a:cs typeface="Segoe UI"/>
            </a:endParaRPr>
          </a:p>
          <a:p>
            <a:pPr>
              <a:lnSpc>
                <a:spcPct val="150000"/>
              </a:lnSpc>
            </a:pPr>
            <a:endParaRPr lang="en-US" b="1" dirty="0">
              <a:latin typeface="Segoe UI"/>
              <a:ea typeface="+mn-lt"/>
              <a:cs typeface="Segoe UI"/>
            </a:endParaRPr>
          </a:p>
          <a:p>
            <a:pPr>
              <a:lnSpc>
                <a:spcPct val="150000"/>
              </a:lnSpc>
            </a:pPr>
            <a:r>
              <a:rPr lang="en-US" b="1" dirty="0">
                <a:latin typeface="Century Gothic"/>
                <a:ea typeface="+mn-lt"/>
                <a:cs typeface="+mn-lt"/>
              </a:rPr>
              <a:t>Maison de </a:t>
            </a:r>
            <a:r>
              <a:rPr lang="en-US" b="1" err="1">
                <a:latin typeface="Century Gothic"/>
                <a:ea typeface="+mn-lt"/>
                <a:cs typeface="+mn-lt"/>
              </a:rPr>
              <a:t>soins</a:t>
            </a:r>
            <a:r>
              <a:rPr lang="en-US" b="1" dirty="0">
                <a:latin typeface="Century Gothic"/>
                <a:ea typeface="+mn-lt"/>
                <a:cs typeface="+mn-lt"/>
              </a:rPr>
              <a:t> de longue durée</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r>
              <a:rPr lang="en-US" b="1" dirty="0">
                <a:latin typeface="Segoe UI"/>
                <a:cs typeface="Segoe UI"/>
              </a:rPr>
              <a:t>________</a:t>
            </a:r>
            <a:endParaRPr lang="en-US">
              <a:solidFill>
                <a:srgbClr val="808080"/>
              </a:solidFill>
              <a:latin typeface="Segoe UI"/>
              <a:cs typeface="Segoe UI"/>
            </a:endParaRPr>
          </a:p>
        </p:txBody>
      </p:sp>
      <p:pic>
        <p:nvPicPr>
          <p:cNvPr id="5" name="Picture 4">
            <a:extLst>
              <a:ext uri="{FF2B5EF4-FFF2-40B4-BE49-F238E27FC236}">
                <a16:creationId xmlns:a16="http://schemas.microsoft.com/office/drawing/2014/main" id="{41097849-C5E6-1B99-DB20-5ABE61AFFB27}"/>
              </a:ext>
            </a:extLst>
          </p:cNvPr>
          <p:cNvPicPr>
            <a:picLocks noChangeAspect="1"/>
          </p:cNvPicPr>
          <p:nvPr/>
        </p:nvPicPr>
        <p:blipFill rotWithShape="1">
          <a:blip r:embed="rId3"/>
          <a:srcRect l="220" r="2075" b="1219"/>
          <a:stretch/>
        </p:blipFill>
        <p:spPr>
          <a:xfrm>
            <a:off x="-573" y="993804"/>
            <a:ext cx="3026282" cy="1028383"/>
          </a:xfrm>
          <a:prstGeom prst="rect">
            <a:avLst/>
          </a:prstGeom>
        </p:spPr>
      </p:pic>
      <p:pic>
        <p:nvPicPr>
          <p:cNvPr id="6" name="Picture 5" descr="A person in a wheelchair next to a building&#10;&#10;Description automatically generated">
            <a:extLst>
              <a:ext uri="{FF2B5EF4-FFF2-40B4-BE49-F238E27FC236}">
                <a16:creationId xmlns:a16="http://schemas.microsoft.com/office/drawing/2014/main" id="{350472B2-B550-5B0A-C39C-E80E2E5F49B0}"/>
              </a:ext>
            </a:extLst>
          </p:cNvPr>
          <p:cNvPicPr>
            <a:picLocks noChangeAspect="1"/>
          </p:cNvPicPr>
          <p:nvPr/>
        </p:nvPicPr>
        <p:blipFill rotWithShape="1">
          <a:blip r:embed="rId4"/>
          <a:srcRect l="3676" r="-164" b="972"/>
          <a:stretch/>
        </p:blipFill>
        <p:spPr>
          <a:xfrm>
            <a:off x="162385" y="5876244"/>
            <a:ext cx="2236413" cy="1229665"/>
          </a:xfrm>
          <a:prstGeom prst="rect">
            <a:avLst/>
          </a:prstGeom>
        </p:spPr>
      </p:pic>
      <p:pic>
        <p:nvPicPr>
          <p:cNvPr id="7" name="Picture 6" descr="A drawing of people walking in a crosswalk&#10;&#10;Description automatically generated">
            <a:extLst>
              <a:ext uri="{FF2B5EF4-FFF2-40B4-BE49-F238E27FC236}">
                <a16:creationId xmlns:a16="http://schemas.microsoft.com/office/drawing/2014/main" id="{8B2D0F89-034D-98E2-B177-9A2FD5C8EB1C}"/>
              </a:ext>
            </a:extLst>
          </p:cNvPr>
          <p:cNvPicPr>
            <a:picLocks noChangeAspect="1"/>
          </p:cNvPicPr>
          <p:nvPr/>
        </p:nvPicPr>
        <p:blipFill rotWithShape="1">
          <a:blip r:embed="rId5"/>
          <a:srcRect r="2330" b="-1163"/>
          <a:stretch/>
        </p:blipFill>
        <p:spPr>
          <a:xfrm>
            <a:off x="209725" y="3542817"/>
            <a:ext cx="2200322" cy="1113397"/>
          </a:xfrm>
          <a:prstGeom prst="rect">
            <a:avLst/>
          </a:prstGeom>
        </p:spPr>
      </p:pic>
      <p:pic>
        <p:nvPicPr>
          <p:cNvPr id="9" name="Picture 8" descr="A few people standing next to a wheelchair&#10;&#10;Description automatically generated">
            <a:extLst>
              <a:ext uri="{FF2B5EF4-FFF2-40B4-BE49-F238E27FC236}">
                <a16:creationId xmlns:a16="http://schemas.microsoft.com/office/drawing/2014/main" id="{6A872B2C-8876-BBBF-2D12-FC7E34840E58}"/>
              </a:ext>
            </a:extLst>
          </p:cNvPr>
          <p:cNvPicPr>
            <a:picLocks noChangeAspect="1"/>
          </p:cNvPicPr>
          <p:nvPr/>
        </p:nvPicPr>
        <p:blipFill>
          <a:blip r:embed="rId6"/>
          <a:stretch>
            <a:fillRect/>
          </a:stretch>
        </p:blipFill>
        <p:spPr>
          <a:xfrm>
            <a:off x="166862" y="7153713"/>
            <a:ext cx="2369267" cy="1455789"/>
          </a:xfrm>
          <a:prstGeom prst="rect">
            <a:avLst/>
          </a:prstGeom>
        </p:spPr>
      </p:pic>
      <p:sp>
        <p:nvSpPr>
          <p:cNvPr id="13" name="TextBox 12">
            <a:extLst>
              <a:ext uri="{FF2B5EF4-FFF2-40B4-BE49-F238E27FC236}">
                <a16:creationId xmlns:a16="http://schemas.microsoft.com/office/drawing/2014/main" id="{372BA3EA-A49A-E66B-0E87-FE1318DB5B5D}"/>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7"/>
              </a:rPr>
              <a:t>https://www.aphasia.ca/participics</a:t>
            </a:r>
            <a:endParaRPr lang="en-US"/>
          </a:p>
        </p:txBody>
      </p:sp>
    </p:spTree>
    <p:extLst>
      <p:ext uri="{BB962C8B-B14F-4D97-AF65-F5344CB8AC3E}">
        <p14:creationId xmlns:p14="http://schemas.microsoft.com/office/powerpoint/2010/main" val="4108543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5922342" y="6455"/>
            <a:ext cx="942257" cy="942975"/>
          </a:xfrm>
          <a:prstGeom prst="rect">
            <a:avLst/>
          </a:prstGeom>
        </p:spPr>
      </p:pic>
      <p:pic>
        <p:nvPicPr>
          <p:cNvPr id="2" name="Picture 1" descr="A person in a wheelchair&#10;&#10;Description automatically generated">
            <a:extLst>
              <a:ext uri="{FF2B5EF4-FFF2-40B4-BE49-F238E27FC236}">
                <a16:creationId xmlns:a16="http://schemas.microsoft.com/office/drawing/2014/main" id="{0268A79F-AA40-D276-08BF-966B3D9BCC04}"/>
              </a:ext>
            </a:extLst>
          </p:cNvPr>
          <p:cNvPicPr>
            <a:picLocks noChangeAspect="1"/>
          </p:cNvPicPr>
          <p:nvPr/>
        </p:nvPicPr>
        <p:blipFill>
          <a:blip r:embed="rId3"/>
          <a:stretch>
            <a:fillRect/>
          </a:stretch>
        </p:blipFill>
        <p:spPr>
          <a:xfrm>
            <a:off x="1091633" y="7372028"/>
            <a:ext cx="4374932" cy="1478399"/>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446080" y="233857"/>
            <a:ext cx="387028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latin typeface="Century Gothic"/>
                <a:ea typeface="Calibri"/>
                <a:cs typeface="Calibri"/>
              </a:rPr>
              <a:t>Réunion de </a:t>
            </a:r>
            <a:r>
              <a:rPr lang="en-US" sz="2800" b="1" dirty="0" err="1">
                <a:latin typeface="Century Gothic"/>
                <a:ea typeface="Calibri"/>
                <a:cs typeface="Calibri"/>
              </a:rPr>
              <a:t>famille</a:t>
            </a:r>
            <a:r>
              <a:rPr lang="en-US" sz="2800" b="1" dirty="0">
                <a:latin typeface="Century Gothic"/>
                <a:ea typeface="Calibri"/>
                <a:cs typeface="Calibri"/>
              </a:rPr>
              <a:t> </a:t>
            </a:r>
            <a:endParaRPr lang="en-US" sz="2800" i="1" dirty="0">
              <a:latin typeface="Century Gothic"/>
            </a:endParaRPr>
          </a:p>
        </p:txBody>
      </p:sp>
      <p:sp>
        <p:nvSpPr>
          <p:cNvPr id="9" name="TextBox 2">
            <a:extLst>
              <a:ext uri="{FF2B5EF4-FFF2-40B4-BE49-F238E27FC236}">
                <a16:creationId xmlns:a16="http://schemas.microsoft.com/office/drawing/2014/main" id="{B4FFEF0B-239F-68BB-0E83-8BE215F1BFDD}"/>
              </a:ext>
            </a:extLst>
          </p:cNvPr>
          <p:cNvSpPr txBox="1"/>
          <p:nvPr/>
        </p:nvSpPr>
        <p:spPr>
          <a:xfrm>
            <a:off x="486888" y="1010788"/>
            <a:ext cx="6116879" cy="668676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ea typeface="Calibri"/>
                <a:cs typeface="Calibri"/>
              </a:rPr>
              <a:t>Réunion avec </a:t>
            </a:r>
            <a:r>
              <a:rPr lang="en-US" b="1" dirty="0" err="1">
                <a:latin typeface="Century Gothic"/>
                <a:ea typeface="Calibri"/>
                <a:cs typeface="Calibri"/>
              </a:rPr>
              <a:t>l'équipe</a:t>
            </a:r>
            <a:r>
              <a:rPr lang="en-US" b="1" dirty="0">
                <a:latin typeface="Century Gothic"/>
                <a:ea typeface="Calibri"/>
                <a:cs typeface="Calibri"/>
              </a:rPr>
              <a:t> de </a:t>
            </a:r>
            <a:r>
              <a:rPr lang="en-US" b="1" dirty="0" err="1">
                <a:latin typeface="Century Gothic"/>
                <a:ea typeface="Calibri"/>
                <a:cs typeface="Calibri"/>
              </a:rPr>
              <a:t>rééducation</a:t>
            </a:r>
            <a:r>
              <a:rPr lang="en-US" b="1" dirty="0">
                <a:latin typeface="Century Gothic"/>
                <a:ea typeface="Calibri"/>
                <a:cs typeface="Calibri"/>
              </a:rPr>
              <a:t> pour </a:t>
            </a:r>
            <a:r>
              <a:rPr lang="en-US" b="1" dirty="0" err="1">
                <a:latin typeface="Century Gothic"/>
                <a:ea typeface="Calibri"/>
                <a:cs typeface="Calibri"/>
              </a:rPr>
              <a:t>discuter</a:t>
            </a:r>
            <a:r>
              <a:rPr lang="en-US" b="1" dirty="0">
                <a:latin typeface="Century Gothic"/>
                <a:ea typeface="Calibri"/>
                <a:cs typeface="Calibri"/>
              </a:rPr>
              <a:t>: </a:t>
            </a:r>
          </a:p>
          <a:p>
            <a:pPr>
              <a:lnSpc>
                <a:spcPct val="150000"/>
              </a:lnSpc>
            </a:pPr>
            <a:endParaRPr lang="en-US" b="1" dirty="0">
              <a:latin typeface="Century Gothic"/>
              <a:ea typeface="Calibri"/>
              <a:cs typeface="Calibri"/>
            </a:endParaRPr>
          </a:p>
          <a:p>
            <a:pPr marL="285750" indent="-285750">
              <a:lnSpc>
                <a:spcPct val="150000"/>
              </a:lnSpc>
              <a:buFont typeface="Wingdings"/>
              <a:buChar char="q"/>
            </a:pPr>
            <a:r>
              <a:rPr lang="en-US" b="1" err="1">
                <a:latin typeface="Century Gothic"/>
                <a:ea typeface="Calibri"/>
                <a:cs typeface="Calibri"/>
              </a:rPr>
              <a:t>Progrès</a:t>
            </a:r>
            <a:r>
              <a:rPr lang="en-US" b="1" dirty="0">
                <a:latin typeface="Century Gothic"/>
                <a:ea typeface="Calibri"/>
                <a:cs typeface="Calibri"/>
              </a:rPr>
              <a:t> </a:t>
            </a:r>
            <a:r>
              <a:rPr lang="en-US" b="1" err="1">
                <a:latin typeface="Century Gothic"/>
                <a:ea typeface="Calibri"/>
                <a:cs typeface="Calibri"/>
              </a:rPr>
              <a:t>en</a:t>
            </a:r>
            <a:r>
              <a:rPr lang="en-US" b="1" dirty="0">
                <a:latin typeface="Century Gothic"/>
                <a:ea typeface="Calibri"/>
                <a:cs typeface="Calibri"/>
              </a:rPr>
              <a:t> </a:t>
            </a:r>
            <a:r>
              <a:rPr lang="en-US" b="1" err="1">
                <a:latin typeface="Century Gothic"/>
                <a:ea typeface="Calibri"/>
                <a:cs typeface="Calibri"/>
              </a:rPr>
              <a:t>thérapie</a:t>
            </a:r>
            <a:endParaRPr lang="en-US" b="1">
              <a:latin typeface="Century Gothic"/>
              <a:cs typeface="Calibri"/>
            </a:endParaRPr>
          </a:p>
          <a:p>
            <a:pPr marL="285750" indent="-285750">
              <a:lnSpc>
                <a:spcPct val="150000"/>
              </a:lnSpc>
              <a:buFont typeface="Wingdings"/>
              <a:buChar char="q"/>
            </a:pPr>
            <a:endParaRPr lang="en-US" b="1" dirty="0">
              <a:latin typeface="Century Gothic"/>
              <a:cs typeface="Calibri"/>
            </a:endParaRPr>
          </a:p>
          <a:p>
            <a:pPr marL="285750" indent="-285750">
              <a:lnSpc>
                <a:spcPct val="150000"/>
              </a:lnSpc>
              <a:buFont typeface="Wingdings"/>
              <a:buChar char="q"/>
            </a:pPr>
            <a:endParaRPr lang="en-US" b="1" dirty="0">
              <a:latin typeface="Century Gothic"/>
              <a:cs typeface="Calibri"/>
            </a:endParaRPr>
          </a:p>
          <a:p>
            <a:pPr marL="285750" indent="-285750">
              <a:lnSpc>
                <a:spcPct val="150000"/>
              </a:lnSpc>
              <a:buFont typeface="Wingdings"/>
              <a:buChar char="q"/>
            </a:pPr>
            <a:r>
              <a:rPr lang="en-US" b="1" err="1">
                <a:latin typeface="Century Gothic"/>
                <a:ea typeface="Calibri"/>
                <a:cs typeface="Calibri"/>
              </a:rPr>
              <a:t>Attentes</a:t>
            </a:r>
            <a:r>
              <a:rPr lang="en-US" b="1" dirty="0">
                <a:latin typeface="Century Gothic"/>
                <a:ea typeface="Calibri"/>
                <a:cs typeface="Calibri"/>
              </a:rPr>
              <a:t> </a:t>
            </a:r>
            <a:r>
              <a:rPr lang="en-US" b="1" err="1">
                <a:latin typeface="Century Gothic"/>
                <a:ea typeface="Calibri"/>
                <a:cs typeface="Calibri"/>
              </a:rPr>
              <a:t>en</a:t>
            </a:r>
            <a:r>
              <a:rPr lang="en-US" b="1" dirty="0">
                <a:latin typeface="Century Gothic"/>
                <a:ea typeface="Calibri"/>
                <a:cs typeface="Calibri"/>
              </a:rPr>
              <a:t> matière de </a:t>
            </a:r>
            <a:r>
              <a:rPr lang="en-US" b="1" err="1">
                <a:latin typeface="Century Gothic"/>
                <a:ea typeface="Calibri"/>
                <a:cs typeface="Calibri"/>
              </a:rPr>
              <a:t>rétablissement</a:t>
            </a:r>
            <a:endParaRPr lang="en-US" b="1">
              <a:latin typeface="Century Gothic"/>
              <a:ea typeface="Calibri"/>
              <a:cs typeface="Calibri"/>
            </a:endParaRPr>
          </a:p>
          <a:p>
            <a:pPr marL="285750" indent="-285750">
              <a:lnSpc>
                <a:spcPct val="150000"/>
              </a:lnSpc>
              <a:buFont typeface="Wingdings"/>
              <a:buChar char="q"/>
            </a:pPr>
            <a:endParaRPr lang="en-US" b="1" dirty="0">
              <a:latin typeface="Century Gothic"/>
              <a:cs typeface="Calibri"/>
            </a:endParaRPr>
          </a:p>
          <a:p>
            <a:pPr>
              <a:lnSpc>
                <a:spcPct val="150000"/>
              </a:lnSpc>
            </a:pPr>
            <a:endParaRPr lang="en-US" b="1" dirty="0">
              <a:latin typeface="Century Gothic"/>
              <a:cs typeface="Calibri"/>
            </a:endParaRPr>
          </a:p>
          <a:p>
            <a:pPr marL="285750" indent="-285750">
              <a:lnSpc>
                <a:spcPct val="150000"/>
              </a:lnSpc>
              <a:buFont typeface="Wingdings"/>
              <a:buChar char="q"/>
            </a:pPr>
            <a:r>
              <a:rPr lang="en-US" b="1" dirty="0">
                <a:latin typeface="Century Gothic"/>
                <a:ea typeface="Calibri"/>
                <a:cs typeface="Calibri"/>
              </a:rPr>
              <a:t> </a:t>
            </a:r>
            <a:r>
              <a:rPr lang="en-US" b="1" err="1">
                <a:latin typeface="Century Gothic"/>
                <a:ea typeface="Calibri"/>
                <a:cs typeface="Calibri"/>
              </a:rPr>
              <a:t>Prochaines</a:t>
            </a:r>
            <a:r>
              <a:rPr lang="en-US" b="1" dirty="0">
                <a:latin typeface="Century Gothic"/>
                <a:ea typeface="Calibri"/>
                <a:cs typeface="Calibri"/>
              </a:rPr>
              <a:t> étapes</a:t>
            </a:r>
            <a:endParaRPr lang="en-US" b="1">
              <a:solidFill>
                <a:srgbClr val="808080"/>
              </a:solidFill>
              <a:latin typeface="Century Gothic"/>
              <a:cs typeface="Arial"/>
            </a:endParaRPr>
          </a:p>
          <a:p>
            <a:pPr marL="742950" lvl="1" indent="-285750">
              <a:lnSpc>
                <a:spcPct val="150000"/>
              </a:lnSpc>
              <a:buFont typeface="Courier New,monospace"/>
              <a:buChar char="o"/>
            </a:pPr>
            <a:r>
              <a:rPr lang="en-US" b="1" dirty="0">
                <a:latin typeface="Century Gothic"/>
                <a:cs typeface="Arial"/>
              </a:rPr>
              <a:t>Orientations </a:t>
            </a:r>
            <a:r>
              <a:rPr lang="en-US" b="1" err="1">
                <a:latin typeface="Century Gothic"/>
                <a:cs typeface="Arial"/>
              </a:rPr>
              <a:t>vers</a:t>
            </a:r>
            <a:r>
              <a:rPr lang="en-US" b="1" dirty="0">
                <a:latin typeface="Century Gothic"/>
                <a:cs typeface="Arial"/>
              </a:rPr>
              <a:t> </a:t>
            </a:r>
            <a:r>
              <a:rPr lang="en-US" b="1" err="1">
                <a:latin typeface="Century Gothic"/>
                <a:cs typeface="Arial"/>
              </a:rPr>
              <a:t>d'autres</a:t>
            </a:r>
            <a:r>
              <a:rPr lang="en-US" b="1" dirty="0">
                <a:latin typeface="Century Gothic"/>
                <a:cs typeface="Arial"/>
              </a:rPr>
              <a:t> services</a:t>
            </a:r>
            <a:endParaRPr lang="en-US" b="1">
              <a:solidFill>
                <a:srgbClr val="808080"/>
              </a:solidFill>
              <a:latin typeface="Century Gothic"/>
              <a:cs typeface="Arial"/>
            </a:endParaRPr>
          </a:p>
          <a:p>
            <a:pPr marL="742950" lvl="1" indent="-285750">
              <a:lnSpc>
                <a:spcPct val="150000"/>
              </a:lnSpc>
              <a:buFont typeface="Courier New,monospace"/>
              <a:buChar char="o"/>
            </a:pPr>
            <a:r>
              <a:rPr lang="en-US" b="1" dirty="0">
                <a:latin typeface="Century Gothic"/>
                <a:cs typeface="Arial"/>
              </a:rPr>
              <a:t>Formation de </a:t>
            </a:r>
            <a:r>
              <a:rPr lang="en-US" b="1" err="1">
                <a:latin typeface="Century Gothic"/>
                <a:cs typeface="Arial"/>
              </a:rPr>
              <a:t>famille</a:t>
            </a:r>
            <a:endParaRPr lang="en-US" b="1">
              <a:solidFill>
                <a:srgbClr val="808080"/>
              </a:solidFill>
              <a:latin typeface="Century Gothic"/>
              <a:cs typeface="Arial"/>
            </a:endParaRPr>
          </a:p>
          <a:p>
            <a:pPr marL="742950" lvl="1" indent="-285750">
              <a:lnSpc>
                <a:spcPct val="150000"/>
              </a:lnSpc>
              <a:buFont typeface="Courier New,monospace"/>
              <a:buChar char="o"/>
            </a:pPr>
            <a:r>
              <a:rPr lang="en-US" b="1" dirty="0">
                <a:latin typeface="Century Gothic"/>
                <a:cs typeface="Arial"/>
              </a:rPr>
              <a:t>__________________________</a:t>
            </a:r>
            <a:endParaRPr lang="en-US" b="1">
              <a:solidFill>
                <a:srgbClr val="000000"/>
              </a:solidFill>
              <a:latin typeface="Century Gothic"/>
              <a:cs typeface="Arial"/>
            </a:endParaRPr>
          </a:p>
          <a:p>
            <a:pPr marL="285750" indent="-285750">
              <a:lnSpc>
                <a:spcPct val="150000"/>
              </a:lnSpc>
              <a:buFont typeface="Wingdings"/>
              <a:buChar char="q"/>
            </a:pPr>
            <a:endParaRPr lang="en-US" b="1" dirty="0">
              <a:latin typeface="Century Gothic"/>
              <a:cs typeface="Calibri"/>
            </a:endParaRPr>
          </a:p>
          <a:p>
            <a:pPr marL="285750" indent="-285750">
              <a:lnSpc>
                <a:spcPct val="150000"/>
              </a:lnSpc>
              <a:buFont typeface="Wingdings"/>
              <a:buChar char="q"/>
            </a:pPr>
            <a:endParaRPr lang="en-US" b="1" dirty="0">
              <a:latin typeface="Century Gothic"/>
              <a:cs typeface="Calibri"/>
            </a:endParaRPr>
          </a:p>
          <a:p>
            <a:pPr marL="285750" indent="-285750">
              <a:lnSpc>
                <a:spcPct val="150000"/>
              </a:lnSpc>
              <a:buFont typeface="Wingdings"/>
              <a:buChar char="q"/>
            </a:pPr>
            <a:r>
              <a:rPr lang="en-US" b="1" dirty="0">
                <a:latin typeface="Century Gothic"/>
                <a:ea typeface="Calibri"/>
                <a:cs typeface="Calibri"/>
              </a:rPr>
              <a:t>Sortie de </a:t>
            </a:r>
            <a:r>
              <a:rPr lang="en-US" b="1" err="1">
                <a:latin typeface="Century Gothic"/>
                <a:ea typeface="Calibri"/>
                <a:cs typeface="Calibri"/>
              </a:rPr>
              <a:t>l'hôpital</a:t>
            </a:r>
            <a:endParaRPr lang="en-US">
              <a:latin typeface="Century Gothic"/>
              <a:ea typeface="Calibri"/>
              <a:cs typeface="Calibri"/>
            </a:endParaRPr>
          </a:p>
          <a:p>
            <a:pPr marL="285750" indent="-285750">
              <a:lnSpc>
                <a:spcPct val="150000"/>
              </a:lnSpc>
              <a:buFont typeface="Wingdings"/>
              <a:buChar char="q"/>
            </a:pPr>
            <a:endParaRPr lang="en-US" b="1">
              <a:latin typeface="Century Gothic"/>
              <a:cs typeface="Calibri"/>
            </a:endParaRPr>
          </a:p>
        </p:txBody>
      </p:sp>
      <p:sp>
        <p:nvSpPr>
          <p:cNvPr id="13" name="TextBox 12">
            <a:extLst>
              <a:ext uri="{FF2B5EF4-FFF2-40B4-BE49-F238E27FC236}">
                <a16:creationId xmlns:a16="http://schemas.microsoft.com/office/drawing/2014/main" id="{987255BF-064E-CD89-4A2C-A009388546FB}"/>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spTree>
    <p:extLst>
      <p:ext uri="{BB962C8B-B14F-4D97-AF65-F5344CB8AC3E}">
        <p14:creationId xmlns:p14="http://schemas.microsoft.com/office/powerpoint/2010/main" val="2202519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403841" y="109746"/>
            <a:ext cx="22529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a:latin typeface="Century Gothic"/>
              </a:rPr>
              <a:t>Pharmacie</a:t>
            </a:r>
          </a:p>
        </p:txBody>
      </p:sp>
      <p:sp>
        <p:nvSpPr>
          <p:cNvPr id="28" name="TextBox 2">
            <a:extLst>
              <a:ext uri="{FF2B5EF4-FFF2-40B4-BE49-F238E27FC236}">
                <a16:creationId xmlns:a16="http://schemas.microsoft.com/office/drawing/2014/main" id="{3A239E67-FBCD-C253-8F54-5F72887470DD}"/>
              </a:ext>
            </a:extLst>
          </p:cNvPr>
          <p:cNvSpPr txBox="1"/>
          <p:nvPr/>
        </p:nvSpPr>
        <p:spPr>
          <a:xfrm>
            <a:off x="1249924" y="805101"/>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err="1">
                <a:latin typeface="Century Gothic"/>
                <a:cs typeface="Calibri"/>
              </a:rPr>
              <a:t>Fluidifier</a:t>
            </a:r>
            <a:r>
              <a:rPr lang="en-US" b="1" dirty="0">
                <a:latin typeface="Century Gothic"/>
                <a:cs typeface="Calibri"/>
              </a:rPr>
              <a:t> le sang</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dirty="0">
              <a:latin typeface="Century Gothic"/>
              <a:ea typeface="+mn-lt"/>
              <a:cs typeface="Segoe UI"/>
            </a:endParaRPr>
          </a:p>
          <a:p>
            <a:pPr>
              <a:lnSpc>
                <a:spcPct val="150000"/>
              </a:lnSpc>
            </a:pPr>
            <a:r>
              <a:rPr lang="en-US" err="1">
                <a:solidFill>
                  <a:srgbClr val="000000"/>
                </a:solidFill>
                <a:latin typeface="Century Gothic"/>
                <a:ea typeface="+mn-lt"/>
                <a:cs typeface="Calibri"/>
              </a:rPr>
              <a:t>Prévenir</a:t>
            </a:r>
            <a:r>
              <a:rPr lang="en-US" dirty="0">
                <a:solidFill>
                  <a:srgbClr val="000000"/>
                </a:solidFill>
                <a:latin typeface="Century Gothic"/>
                <a:ea typeface="+mn-lt"/>
                <a:cs typeface="+mn-lt"/>
              </a:rPr>
              <a:t> la formation de </a:t>
            </a:r>
            <a:r>
              <a:rPr lang="en-US" b="1" err="1">
                <a:solidFill>
                  <a:srgbClr val="000000"/>
                </a:solidFill>
                <a:latin typeface="Century Gothic"/>
                <a:ea typeface="+mn-lt"/>
                <a:cs typeface="+mn-lt"/>
              </a:rPr>
              <a:t>caillots</a:t>
            </a:r>
            <a:r>
              <a:rPr lang="en-US" b="1" dirty="0">
                <a:solidFill>
                  <a:srgbClr val="000000"/>
                </a:solidFill>
                <a:latin typeface="Century Gothic"/>
                <a:ea typeface="+mn-lt"/>
                <a:cs typeface="+mn-lt"/>
              </a:rPr>
              <a:t> </a:t>
            </a:r>
            <a:r>
              <a:rPr lang="en-US" b="1" err="1">
                <a:solidFill>
                  <a:srgbClr val="000000"/>
                </a:solidFill>
                <a:latin typeface="Century Gothic"/>
                <a:ea typeface="+mn-lt"/>
                <a:cs typeface="+mn-lt"/>
              </a:rPr>
              <a:t>sanguins</a:t>
            </a:r>
            <a:endParaRPr lang="en-US" b="1">
              <a:solidFill>
                <a:srgbClr val="000000"/>
              </a:solidFill>
              <a:latin typeface="Century Gothic"/>
              <a:ea typeface="+mn-lt"/>
              <a:cs typeface="+mn-lt"/>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endParaRPr lang="en-US" b="1">
              <a:latin typeface="Segoe UI"/>
              <a:ea typeface="+mn-lt"/>
              <a:cs typeface="Segoe UI"/>
            </a:endParaRPr>
          </a:p>
          <a:p>
            <a:pPr>
              <a:lnSpc>
                <a:spcPct val="150000"/>
              </a:lnSpc>
            </a:pPr>
            <a:r>
              <a:rPr lang="en-US" err="1">
                <a:latin typeface="Century Gothic"/>
                <a:ea typeface="+mn-lt"/>
                <a:cs typeface="+mn-lt"/>
              </a:rPr>
              <a:t>Gérer</a:t>
            </a:r>
            <a:r>
              <a:rPr lang="en-US" dirty="0">
                <a:latin typeface="Century Gothic"/>
                <a:ea typeface="+mn-lt"/>
                <a:cs typeface="+mn-lt"/>
              </a:rPr>
              <a:t> le </a:t>
            </a:r>
            <a:r>
              <a:rPr lang="en-US" b="1" err="1">
                <a:latin typeface="Century Gothic"/>
                <a:ea typeface="+mn-lt"/>
                <a:cs typeface="+mn-lt"/>
              </a:rPr>
              <a:t>cholestérol</a:t>
            </a:r>
            <a:r>
              <a:rPr lang="en-US" b="1" dirty="0">
                <a:latin typeface="Century Gothic"/>
                <a:ea typeface="+mn-lt"/>
                <a:cs typeface="+mn-lt"/>
              </a:rPr>
              <a:t> </a:t>
            </a:r>
            <a:endParaRPr lang="en-US">
              <a:latin typeface="Century Gothic"/>
            </a:endParaRPr>
          </a:p>
          <a:p>
            <a:pPr>
              <a:lnSpc>
                <a:spcPct val="150000"/>
              </a:lnSpc>
            </a:pPr>
            <a:r>
              <a:rPr lang="en-US" b="1" dirty="0">
                <a:latin typeface="Century Gothic"/>
                <a:ea typeface="+mn-lt"/>
                <a:cs typeface="Segoe UI"/>
              </a:rPr>
              <a:t>______________________________________________</a:t>
            </a:r>
            <a:endParaRPr lang="en-US" b="1">
              <a:solidFill>
                <a:srgbClr val="000000"/>
              </a:solidFill>
              <a:latin typeface="Century Gothic"/>
              <a:ea typeface="+mn-lt"/>
              <a:cs typeface="Segoe UI"/>
            </a:endParaRPr>
          </a:p>
          <a:p>
            <a:pPr>
              <a:lnSpc>
                <a:spcPct val="150000"/>
              </a:lnSpc>
            </a:pPr>
            <a:r>
              <a:rPr lang="en-US" b="1" dirty="0">
                <a:latin typeface="Century Gothic"/>
                <a:ea typeface="+mn-lt"/>
                <a:cs typeface="Segoe UI"/>
              </a:rPr>
              <a:t>______________________________________________</a:t>
            </a:r>
          </a:p>
          <a:p>
            <a:pPr>
              <a:lnSpc>
                <a:spcPct val="150000"/>
              </a:lnSpc>
            </a:pPr>
            <a:r>
              <a:rPr lang="en-US" b="1" dirty="0">
                <a:latin typeface="Century Gothic"/>
                <a:cs typeface="Segoe UI"/>
              </a:rPr>
              <a:t>______________________________________________</a:t>
            </a:r>
          </a:p>
          <a:p>
            <a:pPr>
              <a:lnSpc>
                <a:spcPct val="150000"/>
              </a:lnSpc>
            </a:pPr>
            <a:endParaRPr lang="en-CA" dirty="0">
              <a:solidFill>
                <a:srgbClr val="000000"/>
              </a:solidFill>
              <a:latin typeface="Century Gothic"/>
              <a:cs typeface="Arial"/>
            </a:endParaRPr>
          </a:p>
          <a:p>
            <a:pPr>
              <a:lnSpc>
                <a:spcPct val="150000"/>
              </a:lnSpc>
            </a:pPr>
            <a:r>
              <a:rPr lang="en-CA" dirty="0">
                <a:solidFill>
                  <a:srgbClr val="000000"/>
                </a:solidFill>
                <a:latin typeface="Century Gothic"/>
                <a:cs typeface="Arial"/>
              </a:rPr>
              <a:t>Gestion de la </a:t>
            </a:r>
            <a:r>
              <a:rPr lang="en-CA" b="1" dirty="0">
                <a:solidFill>
                  <a:srgbClr val="000000"/>
                </a:solidFill>
                <a:latin typeface="Century Gothic"/>
                <a:cs typeface="Arial"/>
              </a:rPr>
              <a:t>tension </a:t>
            </a:r>
            <a:r>
              <a:rPr lang="en-CA" b="1" err="1">
                <a:solidFill>
                  <a:srgbClr val="000000"/>
                </a:solidFill>
                <a:latin typeface="Century Gothic"/>
                <a:cs typeface="Arial"/>
              </a:rPr>
              <a:t>artérielle</a:t>
            </a:r>
            <a:endParaRPr lang="en-US" dirty="0" err="1">
              <a:latin typeface="Century Gothic"/>
              <a:ea typeface="Calibri"/>
              <a:cs typeface="Calibr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ea typeface="Calibri"/>
              <a:cs typeface="Calibri"/>
            </a:endParaRPr>
          </a:p>
        </p:txBody>
      </p:sp>
      <p:pic>
        <p:nvPicPr>
          <p:cNvPr id="9" name="Picture 5">
            <a:extLst>
              <a:ext uri="{FF2B5EF4-FFF2-40B4-BE49-F238E27FC236}">
                <a16:creationId xmlns:a16="http://schemas.microsoft.com/office/drawing/2014/main" id="{7A2C144A-9488-3BD6-8534-F627135C4330}"/>
              </a:ext>
            </a:extLst>
          </p:cNvPr>
          <p:cNvPicPr>
            <a:picLocks noChangeAspect="1"/>
          </p:cNvPicPr>
          <p:nvPr/>
        </p:nvPicPr>
        <p:blipFill>
          <a:blip r:embed="rId3"/>
          <a:stretch>
            <a:fillRect/>
          </a:stretch>
        </p:blipFill>
        <p:spPr>
          <a:xfrm>
            <a:off x="364964" y="5338822"/>
            <a:ext cx="972730" cy="999574"/>
          </a:xfrm>
          <a:prstGeom prst="rect">
            <a:avLst/>
          </a:prstGeom>
        </p:spPr>
      </p:pic>
      <p:pic>
        <p:nvPicPr>
          <p:cNvPr id="13" name="Picture 7">
            <a:extLst>
              <a:ext uri="{FF2B5EF4-FFF2-40B4-BE49-F238E27FC236}">
                <a16:creationId xmlns:a16="http://schemas.microsoft.com/office/drawing/2014/main" id="{37F80672-C149-A9C7-92C4-B3CCF1D9EC68}"/>
              </a:ext>
            </a:extLst>
          </p:cNvPr>
          <p:cNvPicPr>
            <a:picLocks noChangeAspect="1"/>
          </p:cNvPicPr>
          <p:nvPr/>
        </p:nvPicPr>
        <p:blipFill>
          <a:blip r:embed="rId4"/>
          <a:stretch>
            <a:fillRect/>
          </a:stretch>
        </p:blipFill>
        <p:spPr>
          <a:xfrm>
            <a:off x="281593" y="7393895"/>
            <a:ext cx="1155329" cy="1194267"/>
          </a:xfrm>
          <a:prstGeom prst="rect">
            <a:avLst/>
          </a:prstGeom>
        </p:spPr>
      </p:pic>
      <p:pic>
        <p:nvPicPr>
          <p:cNvPr id="40" name="Picture 16">
            <a:extLst>
              <a:ext uri="{FF2B5EF4-FFF2-40B4-BE49-F238E27FC236}">
                <a16:creationId xmlns:a16="http://schemas.microsoft.com/office/drawing/2014/main" id="{30C6CFF9-4A90-D678-7504-7722E241A910}"/>
              </a:ext>
            </a:extLst>
          </p:cNvPr>
          <p:cNvPicPr>
            <a:picLocks noChangeAspect="1"/>
          </p:cNvPicPr>
          <p:nvPr/>
        </p:nvPicPr>
        <p:blipFill>
          <a:blip r:embed="rId5"/>
          <a:stretch>
            <a:fillRect/>
          </a:stretch>
        </p:blipFill>
        <p:spPr>
          <a:xfrm>
            <a:off x="190189" y="1051329"/>
            <a:ext cx="1116391" cy="1077453"/>
          </a:xfrm>
          <a:prstGeom prst="rect">
            <a:avLst/>
          </a:prstGeom>
        </p:spPr>
      </p:pic>
      <p:pic>
        <p:nvPicPr>
          <p:cNvPr id="5" name="Picture 4">
            <a:extLst>
              <a:ext uri="{FF2B5EF4-FFF2-40B4-BE49-F238E27FC236}">
                <a16:creationId xmlns:a16="http://schemas.microsoft.com/office/drawing/2014/main" id="{92D458C8-8457-357C-9E8C-21B544609EB8}"/>
              </a:ext>
            </a:extLst>
          </p:cNvPr>
          <p:cNvPicPr>
            <a:picLocks noChangeAspect="1"/>
          </p:cNvPicPr>
          <p:nvPr/>
        </p:nvPicPr>
        <p:blipFill>
          <a:blip r:embed="rId6"/>
          <a:stretch>
            <a:fillRect/>
          </a:stretch>
        </p:blipFill>
        <p:spPr>
          <a:xfrm>
            <a:off x="361551" y="3554182"/>
            <a:ext cx="847725" cy="809625"/>
          </a:xfrm>
          <a:prstGeom prst="rect">
            <a:avLst/>
          </a:prstGeom>
        </p:spPr>
      </p:pic>
    </p:spTree>
    <p:extLst>
      <p:ext uri="{BB962C8B-B14F-4D97-AF65-F5344CB8AC3E}">
        <p14:creationId xmlns:p14="http://schemas.microsoft.com/office/powerpoint/2010/main" val="2797598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403841" y="109746"/>
            <a:ext cx="22529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a:latin typeface="Century Gothic"/>
              </a:rPr>
              <a:t>Pharmacie</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err="1">
                <a:latin typeface="Century Gothic"/>
                <a:ea typeface="Calibri"/>
                <a:cs typeface="Calibri"/>
              </a:rPr>
              <a:t>Gérer</a:t>
            </a:r>
            <a:r>
              <a:rPr lang="en-US" dirty="0">
                <a:latin typeface="Century Gothic"/>
                <a:ea typeface="+mn-lt"/>
                <a:cs typeface="+mn-lt"/>
              </a:rPr>
              <a:t> le</a:t>
            </a:r>
            <a:r>
              <a:rPr lang="en-US" b="1" dirty="0">
                <a:latin typeface="Century Gothic"/>
                <a:ea typeface="+mn-lt"/>
                <a:cs typeface="+mn-lt"/>
              </a:rPr>
              <a:t> </a:t>
            </a:r>
            <a:r>
              <a:rPr lang="en-US" b="1" err="1">
                <a:latin typeface="Century Gothic"/>
                <a:ea typeface="+mn-lt"/>
                <a:cs typeface="+mn-lt"/>
              </a:rPr>
              <a:t>diabète</a:t>
            </a:r>
            <a:endParaRPr lang="en-US" b="1" err="1">
              <a:latin typeface="Century Gothic"/>
              <a:cs typeface="Calibri"/>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err="1">
                <a:latin typeface="Century Gothic"/>
                <a:ea typeface="+mn-lt"/>
                <a:cs typeface="Calibri"/>
              </a:rPr>
              <a:t>P</a:t>
            </a:r>
            <a:r>
              <a:rPr lang="en-US" err="1">
                <a:latin typeface="Century Gothic"/>
                <a:ea typeface="+mn-lt"/>
                <a:cs typeface="+mn-lt"/>
              </a:rPr>
              <a:t>révenir</a:t>
            </a:r>
            <a:r>
              <a:rPr lang="en-US" dirty="0">
                <a:latin typeface="Century Gothic"/>
                <a:ea typeface="+mn-lt"/>
                <a:cs typeface="+mn-lt"/>
              </a:rPr>
              <a:t> les </a:t>
            </a:r>
            <a:r>
              <a:rPr lang="en-US" b="1" dirty="0">
                <a:latin typeface="Century Gothic"/>
                <a:ea typeface="+mn-lt"/>
                <a:cs typeface="+mn-lt"/>
              </a:rPr>
              <a:t>fractures</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endParaRPr lang="en-US" b="1">
              <a:latin typeface="Segoe UI"/>
              <a:ea typeface="+mn-lt"/>
              <a:cs typeface="Segoe UI"/>
            </a:endParaRPr>
          </a:p>
          <a:p>
            <a:pPr>
              <a:lnSpc>
                <a:spcPct val="150000"/>
              </a:lnSpc>
            </a:pPr>
            <a:r>
              <a:rPr lang="en-US" err="1">
                <a:latin typeface="Century Gothic"/>
                <a:ea typeface="+mn-lt"/>
                <a:cs typeface="+mn-lt"/>
              </a:rPr>
              <a:t>Gérer</a:t>
            </a:r>
            <a:r>
              <a:rPr lang="en-US" dirty="0">
                <a:latin typeface="Century Gothic"/>
                <a:ea typeface="+mn-lt"/>
                <a:cs typeface="+mn-lt"/>
              </a:rPr>
              <a:t> </a:t>
            </a:r>
            <a:r>
              <a:rPr lang="en-US" err="1">
                <a:latin typeface="Century Gothic"/>
                <a:ea typeface="+mn-lt"/>
                <a:cs typeface="+mn-lt"/>
              </a:rPr>
              <a:t>l'</a:t>
            </a:r>
            <a:r>
              <a:rPr lang="en-US" b="1" err="1">
                <a:latin typeface="Century Gothic"/>
                <a:ea typeface="+mn-lt"/>
                <a:cs typeface="+mn-lt"/>
              </a:rPr>
              <a:t>humeur</a:t>
            </a:r>
            <a:endParaRPr lang="en-US" err="1">
              <a:latin typeface="Century Gothic"/>
            </a:endParaRP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dirty="0" err="1">
                <a:solidFill>
                  <a:srgbClr val="000000"/>
                </a:solidFill>
                <a:latin typeface="Century Gothic"/>
                <a:ea typeface="+mn-lt"/>
                <a:cs typeface="+mn-lt"/>
              </a:rPr>
              <a:t>Gérer</a:t>
            </a:r>
            <a:r>
              <a:rPr lang="en-US" dirty="0">
                <a:solidFill>
                  <a:srgbClr val="000000"/>
                </a:solidFill>
                <a:latin typeface="Century Gothic"/>
                <a:ea typeface="+mn-lt"/>
                <a:cs typeface="+mn-lt"/>
              </a:rPr>
              <a:t> le </a:t>
            </a:r>
            <a:r>
              <a:rPr lang="en-US" b="1" dirty="0" err="1">
                <a:solidFill>
                  <a:srgbClr val="000000"/>
                </a:solidFill>
                <a:latin typeface="Century Gothic"/>
                <a:ea typeface="+mn-lt"/>
                <a:cs typeface="+mn-lt"/>
              </a:rPr>
              <a:t>sommeil</a:t>
            </a:r>
            <a:r>
              <a:rPr lang="en-US" b="1" dirty="0">
                <a:solidFill>
                  <a:srgbClr val="000000"/>
                </a:solidFill>
                <a:latin typeface="Century Gothic"/>
                <a:ea typeface="+mn-lt"/>
                <a:cs typeface="+mn-lt"/>
              </a:rPr>
              <a:t> </a:t>
            </a:r>
            <a:endParaRPr lang="en-US" dirty="0">
              <a:latin typeface="Century Gothic"/>
              <a:ea typeface="Calibri" panose="020F0502020204030204"/>
              <a:cs typeface="Calibri" panose="020F0502020204030204"/>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16" name="Picture 8">
            <a:extLst>
              <a:ext uri="{FF2B5EF4-FFF2-40B4-BE49-F238E27FC236}">
                <a16:creationId xmlns:a16="http://schemas.microsoft.com/office/drawing/2014/main" id="{397D1F19-C3CC-0779-D647-726D367B768C}"/>
              </a:ext>
            </a:extLst>
          </p:cNvPr>
          <p:cNvPicPr>
            <a:picLocks noChangeAspect="1"/>
          </p:cNvPicPr>
          <p:nvPr/>
        </p:nvPicPr>
        <p:blipFill>
          <a:blip r:embed="rId3"/>
          <a:stretch>
            <a:fillRect/>
          </a:stretch>
        </p:blipFill>
        <p:spPr>
          <a:xfrm>
            <a:off x="313535" y="1096260"/>
            <a:ext cx="909601" cy="897506"/>
          </a:xfrm>
          <a:prstGeom prst="rect">
            <a:avLst/>
          </a:prstGeom>
        </p:spPr>
      </p:pic>
      <p:pic>
        <p:nvPicPr>
          <p:cNvPr id="20" name="Picture 9">
            <a:extLst>
              <a:ext uri="{FF2B5EF4-FFF2-40B4-BE49-F238E27FC236}">
                <a16:creationId xmlns:a16="http://schemas.microsoft.com/office/drawing/2014/main" id="{C7F93E6F-6A15-D99D-E65C-1AE31B400253}"/>
              </a:ext>
            </a:extLst>
          </p:cNvPr>
          <p:cNvPicPr>
            <a:picLocks noChangeAspect="1"/>
          </p:cNvPicPr>
          <p:nvPr/>
        </p:nvPicPr>
        <p:blipFill>
          <a:blip r:embed="rId4"/>
          <a:stretch>
            <a:fillRect/>
          </a:stretch>
        </p:blipFill>
        <p:spPr>
          <a:xfrm>
            <a:off x="198468" y="3136385"/>
            <a:ext cx="1145887" cy="1119044"/>
          </a:xfrm>
          <a:prstGeom prst="rect">
            <a:avLst/>
          </a:prstGeom>
        </p:spPr>
      </p:pic>
      <p:pic>
        <p:nvPicPr>
          <p:cNvPr id="25" name="Picture 11">
            <a:extLst>
              <a:ext uri="{FF2B5EF4-FFF2-40B4-BE49-F238E27FC236}">
                <a16:creationId xmlns:a16="http://schemas.microsoft.com/office/drawing/2014/main" id="{7EDBCA0F-0D53-476C-E0BA-2510ADFDBFFB}"/>
              </a:ext>
            </a:extLst>
          </p:cNvPr>
          <p:cNvPicPr>
            <a:picLocks noChangeAspect="1"/>
          </p:cNvPicPr>
          <p:nvPr/>
        </p:nvPicPr>
        <p:blipFill>
          <a:blip r:embed="rId5"/>
          <a:stretch>
            <a:fillRect/>
          </a:stretch>
        </p:blipFill>
        <p:spPr>
          <a:xfrm>
            <a:off x="219005" y="7194421"/>
            <a:ext cx="1106948" cy="1080104"/>
          </a:xfrm>
          <a:prstGeom prst="rect">
            <a:avLst/>
          </a:prstGeom>
        </p:spPr>
      </p:pic>
      <p:pic>
        <p:nvPicPr>
          <p:cNvPr id="36" name="Picture 19">
            <a:extLst>
              <a:ext uri="{FF2B5EF4-FFF2-40B4-BE49-F238E27FC236}">
                <a16:creationId xmlns:a16="http://schemas.microsoft.com/office/drawing/2014/main" id="{F0404529-B1FE-C4D7-DD65-0FE236D0C0D7}"/>
              </a:ext>
            </a:extLst>
          </p:cNvPr>
          <p:cNvPicPr>
            <a:picLocks noChangeAspect="1"/>
          </p:cNvPicPr>
          <p:nvPr/>
        </p:nvPicPr>
        <p:blipFill>
          <a:blip r:embed="rId6"/>
          <a:stretch>
            <a:fillRect/>
          </a:stretch>
        </p:blipFill>
        <p:spPr>
          <a:xfrm>
            <a:off x="128865" y="5322958"/>
            <a:ext cx="1119043" cy="1053261"/>
          </a:xfrm>
          <a:prstGeom prst="rect">
            <a:avLst/>
          </a:prstGeom>
        </p:spPr>
      </p:pic>
    </p:spTree>
    <p:extLst>
      <p:ext uri="{BB962C8B-B14F-4D97-AF65-F5344CB8AC3E}">
        <p14:creationId xmlns:p14="http://schemas.microsoft.com/office/powerpoint/2010/main" val="3970867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403841" y="109746"/>
            <a:ext cx="22529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a:latin typeface="Century Gothic"/>
              </a:rPr>
              <a:t>Pharmacie</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err="1">
                <a:latin typeface="Century Gothic"/>
                <a:ea typeface="Calibri"/>
                <a:cs typeface="Calibri"/>
              </a:rPr>
              <a:t>Protéger</a:t>
            </a:r>
            <a:r>
              <a:rPr lang="en-US" dirty="0">
                <a:latin typeface="Century Gothic"/>
                <a:ea typeface="+mn-lt"/>
                <a:cs typeface="+mn-lt"/>
              </a:rPr>
              <a:t> </a:t>
            </a:r>
            <a:r>
              <a:rPr lang="en-US" err="1">
                <a:latin typeface="Century Gothic"/>
                <a:ea typeface="+mn-lt"/>
                <a:cs typeface="+mn-lt"/>
              </a:rPr>
              <a:t>l</a:t>
            </a:r>
            <a:r>
              <a:rPr lang="en-US" b="1" err="1">
                <a:latin typeface="Century Gothic"/>
                <a:ea typeface="+mn-lt"/>
                <a:cs typeface="+mn-lt"/>
              </a:rPr>
              <a:t>'estomac</a:t>
            </a:r>
            <a:endParaRPr lang="en-US" b="1" err="1">
              <a:latin typeface="Century Gothic"/>
              <a:cs typeface="Calibri"/>
            </a:endParaRP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p>
          <a:p>
            <a:pPr>
              <a:lnSpc>
                <a:spcPct val="150000"/>
              </a:lnSpc>
            </a:pPr>
            <a:r>
              <a:rPr lang="en-US" b="1" dirty="0">
                <a:latin typeface="Segoe UI"/>
                <a:ea typeface="+mn-lt"/>
                <a:cs typeface="Segoe UI"/>
              </a:rPr>
              <a:t>______________________________________________________</a:t>
            </a:r>
            <a:endParaRPr lang="en-US">
              <a:cs typeface="Calibri" panose="020F0502020204030204"/>
            </a:endParaRPr>
          </a:p>
          <a:p>
            <a:pPr>
              <a:lnSpc>
                <a:spcPct val="150000"/>
              </a:lnSpc>
            </a:pPr>
            <a:endParaRPr lang="en-US" b="1">
              <a:latin typeface="Segoe UI"/>
              <a:ea typeface="+mn-lt"/>
              <a:cs typeface="Segoe UI"/>
            </a:endParaRPr>
          </a:p>
          <a:p>
            <a:pPr>
              <a:lnSpc>
                <a:spcPct val="150000"/>
              </a:lnSpc>
            </a:pPr>
            <a:r>
              <a:rPr lang="en-US" err="1">
                <a:latin typeface="Century Gothic"/>
                <a:ea typeface="+mn-lt"/>
                <a:cs typeface="Calibri"/>
              </a:rPr>
              <a:t>Prévenir</a:t>
            </a:r>
            <a:r>
              <a:rPr lang="en-US" dirty="0">
                <a:latin typeface="Century Gothic"/>
                <a:ea typeface="+mn-lt"/>
                <a:cs typeface="+mn-lt"/>
              </a:rPr>
              <a:t> les </a:t>
            </a:r>
            <a:r>
              <a:rPr lang="en-US" b="1" dirty="0">
                <a:latin typeface="Century Gothic"/>
                <a:ea typeface="+mn-lt"/>
                <a:cs typeface="+mn-lt"/>
              </a:rPr>
              <a:t>convulsions</a:t>
            </a: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p>
          <a:p>
            <a:pPr>
              <a:lnSpc>
                <a:spcPct val="150000"/>
              </a:lnSpc>
            </a:pPr>
            <a:r>
              <a:rPr lang="en-US" b="1" dirty="0">
                <a:latin typeface="Segoe UI"/>
                <a:ea typeface="+mn-lt"/>
                <a:cs typeface="Segoe UI"/>
              </a:rPr>
              <a:t>______________________________________________________</a:t>
            </a:r>
            <a:endParaRPr lang="en-US"/>
          </a:p>
          <a:p>
            <a:pPr>
              <a:lnSpc>
                <a:spcPct val="150000"/>
              </a:lnSpc>
            </a:pPr>
            <a:endParaRPr lang="en-US" b="1">
              <a:latin typeface="Segoe UI"/>
              <a:ea typeface="+mn-lt"/>
              <a:cs typeface="Segoe UI"/>
            </a:endParaRPr>
          </a:p>
          <a:p>
            <a:pPr>
              <a:lnSpc>
                <a:spcPct val="150000"/>
              </a:lnSpc>
            </a:pPr>
            <a:r>
              <a:rPr lang="en-US" b="1" err="1">
                <a:latin typeface="Century Gothic"/>
                <a:ea typeface="+mn-lt"/>
                <a:cs typeface="+mn-lt"/>
              </a:rPr>
              <a:t>Arrêter</a:t>
            </a:r>
            <a:r>
              <a:rPr lang="en-US" b="1" dirty="0">
                <a:latin typeface="Century Gothic"/>
                <a:ea typeface="+mn-lt"/>
                <a:cs typeface="+mn-lt"/>
              </a:rPr>
              <a:t> de </a:t>
            </a:r>
            <a:r>
              <a:rPr lang="en-US" b="1" err="1">
                <a:latin typeface="Century Gothic"/>
                <a:ea typeface="+mn-lt"/>
                <a:cs typeface="+mn-lt"/>
              </a:rPr>
              <a:t>fumer</a:t>
            </a:r>
            <a:endParaRPr lang="en-US" err="1">
              <a:latin typeface="Century Gothic"/>
            </a:endParaRP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err="1">
                <a:solidFill>
                  <a:srgbClr val="000000"/>
                </a:solidFill>
                <a:latin typeface="Century Gothic"/>
                <a:ea typeface="+mn-lt"/>
                <a:cs typeface="+mn-lt"/>
              </a:rPr>
              <a:t>Prévenir</a:t>
            </a:r>
            <a:r>
              <a:rPr lang="en-US" dirty="0">
                <a:solidFill>
                  <a:srgbClr val="000000"/>
                </a:solidFill>
                <a:latin typeface="Century Gothic"/>
                <a:ea typeface="+mn-lt"/>
                <a:cs typeface="+mn-lt"/>
              </a:rPr>
              <a:t> la </a:t>
            </a:r>
            <a:r>
              <a:rPr lang="en-US" b="1" dirty="0">
                <a:solidFill>
                  <a:srgbClr val="000000"/>
                </a:solidFill>
                <a:latin typeface="Century Gothic"/>
                <a:ea typeface="+mn-lt"/>
                <a:cs typeface="+mn-lt"/>
              </a:rPr>
              <a:t>constipation</a:t>
            </a:r>
            <a:endParaRPr lang="en-US" dirty="0">
              <a:latin typeface="Century Gothic"/>
            </a:endParaRPr>
          </a:p>
          <a:p>
            <a:pPr>
              <a:lnSpc>
                <a:spcPct val="150000"/>
              </a:lnSpc>
            </a:pPr>
            <a:r>
              <a:rPr lang="en-US" b="1" dirty="0">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27" name="Picture 12">
            <a:extLst>
              <a:ext uri="{FF2B5EF4-FFF2-40B4-BE49-F238E27FC236}">
                <a16:creationId xmlns:a16="http://schemas.microsoft.com/office/drawing/2014/main" id="{289826A2-C489-AD4D-ACD5-722677664F6A}"/>
              </a:ext>
            </a:extLst>
          </p:cNvPr>
          <p:cNvPicPr>
            <a:picLocks noChangeAspect="1"/>
          </p:cNvPicPr>
          <p:nvPr/>
        </p:nvPicPr>
        <p:blipFill>
          <a:blip r:embed="rId3"/>
          <a:stretch>
            <a:fillRect/>
          </a:stretch>
        </p:blipFill>
        <p:spPr>
          <a:xfrm>
            <a:off x="339062" y="3020557"/>
            <a:ext cx="1088376" cy="1124661"/>
          </a:xfrm>
          <a:prstGeom prst="rect">
            <a:avLst/>
          </a:prstGeom>
        </p:spPr>
      </p:pic>
      <p:pic>
        <p:nvPicPr>
          <p:cNvPr id="30" name="Picture 13">
            <a:extLst>
              <a:ext uri="{FF2B5EF4-FFF2-40B4-BE49-F238E27FC236}">
                <a16:creationId xmlns:a16="http://schemas.microsoft.com/office/drawing/2014/main" id="{94CEA276-D222-EEAF-7EA9-A3D11DDE9751}"/>
              </a:ext>
            </a:extLst>
          </p:cNvPr>
          <p:cNvPicPr>
            <a:picLocks noChangeAspect="1"/>
          </p:cNvPicPr>
          <p:nvPr/>
        </p:nvPicPr>
        <p:blipFill>
          <a:blip r:embed="rId4"/>
          <a:stretch>
            <a:fillRect/>
          </a:stretch>
        </p:blipFill>
        <p:spPr>
          <a:xfrm>
            <a:off x="344868" y="7316001"/>
            <a:ext cx="881587" cy="893682"/>
          </a:xfrm>
          <a:prstGeom prst="rect">
            <a:avLst/>
          </a:prstGeom>
        </p:spPr>
      </p:pic>
      <p:pic>
        <p:nvPicPr>
          <p:cNvPr id="32" name="Picture 15">
            <a:extLst>
              <a:ext uri="{FF2B5EF4-FFF2-40B4-BE49-F238E27FC236}">
                <a16:creationId xmlns:a16="http://schemas.microsoft.com/office/drawing/2014/main" id="{6D37A0E0-60D0-9B35-ECF2-C84CEFD183BA}"/>
              </a:ext>
            </a:extLst>
          </p:cNvPr>
          <p:cNvPicPr>
            <a:picLocks noChangeAspect="1"/>
          </p:cNvPicPr>
          <p:nvPr/>
        </p:nvPicPr>
        <p:blipFill>
          <a:blip r:embed="rId5"/>
          <a:stretch>
            <a:fillRect/>
          </a:stretch>
        </p:blipFill>
        <p:spPr>
          <a:xfrm>
            <a:off x="312138" y="5228211"/>
            <a:ext cx="959464" cy="959464"/>
          </a:xfrm>
          <a:prstGeom prst="rect">
            <a:avLst/>
          </a:prstGeom>
        </p:spPr>
      </p:pic>
      <p:pic>
        <p:nvPicPr>
          <p:cNvPr id="5" name="Picture 4">
            <a:extLst>
              <a:ext uri="{FF2B5EF4-FFF2-40B4-BE49-F238E27FC236}">
                <a16:creationId xmlns:a16="http://schemas.microsoft.com/office/drawing/2014/main" id="{DAFC8D70-F945-CEB2-9E58-5C59D6873835}"/>
              </a:ext>
            </a:extLst>
          </p:cNvPr>
          <p:cNvPicPr>
            <a:picLocks noChangeAspect="1"/>
          </p:cNvPicPr>
          <p:nvPr/>
        </p:nvPicPr>
        <p:blipFill>
          <a:blip r:embed="rId6"/>
          <a:stretch>
            <a:fillRect/>
          </a:stretch>
        </p:blipFill>
        <p:spPr>
          <a:xfrm>
            <a:off x="-56458" y="748218"/>
            <a:ext cx="1504950" cy="1543050"/>
          </a:xfrm>
          <a:prstGeom prst="rect">
            <a:avLst/>
          </a:prstGeom>
        </p:spPr>
      </p:pic>
    </p:spTree>
    <p:extLst>
      <p:ext uri="{BB962C8B-B14F-4D97-AF65-F5344CB8AC3E}">
        <p14:creationId xmlns:p14="http://schemas.microsoft.com/office/powerpoint/2010/main" val="315588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on a treadmill&#10;&#10;Description automatically generated">
            <a:extLst>
              <a:ext uri="{FF2B5EF4-FFF2-40B4-BE49-F238E27FC236}">
                <a16:creationId xmlns:a16="http://schemas.microsoft.com/office/drawing/2014/main" id="{F1EB2826-4526-4F0D-1C46-C63BC5246DAF}"/>
              </a:ext>
            </a:extLst>
          </p:cNvPr>
          <p:cNvPicPr>
            <a:picLocks noChangeAspect="1"/>
          </p:cNvPicPr>
          <p:nvPr/>
        </p:nvPicPr>
        <p:blipFill rotWithShape="1">
          <a:blip r:embed="rId2"/>
          <a:srcRect r="2500" b="-1099"/>
          <a:stretch/>
        </p:blipFill>
        <p:spPr>
          <a:xfrm>
            <a:off x="45204" y="7706124"/>
            <a:ext cx="1496957" cy="1180225"/>
          </a:xfrm>
          <a:prstGeom prst="rect">
            <a:avLst/>
          </a:prstGeom>
        </p:spPr>
      </p:pic>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3"/>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152592" y="126075"/>
            <a:ext cx="275650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Physiotherapy</a:t>
            </a:r>
            <a:r>
              <a:rPr lang="en-CA" sz="2800">
                <a:latin typeface="Century Gothic"/>
              </a:rPr>
              <a:t> </a:t>
            </a:r>
            <a:endParaRPr lang="en-CA" sz="2800" b="1">
              <a:latin typeface="Century Gothic"/>
            </a:endParaRP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Mobility</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solidFill>
                  <a:srgbClr val="000000"/>
                </a:solidFill>
                <a:latin typeface="Century Gothic"/>
                <a:ea typeface="+mn-lt"/>
                <a:cs typeface="Calibri"/>
              </a:rPr>
              <a:t>Walking / Ambulation</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Stairs</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dirty="0">
                <a:solidFill>
                  <a:srgbClr val="000000"/>
                </a:solidFill>
                <a:latin typeface="Century Gothic"/>
                <a:cs typeface="Segoe UI"/>
              </a:rPr>
              <a:t>Endurance</a:t>
            </a: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6" name="Picture 11">
            <a:extLst>
              <a:ext uri="{FF2B5EF4-FFF2-40B4-BE49-F238E27FC236}">
                <a16:creationId xmlns:a16="http://schemas.microsoft.com/office/drawing/2014/main" id="{F33E5B98-2F3C-FA14-07CF-1DF9A678A14F}"/>
              </a:ext>
            </a:extLst>
          </p:cNvPr>
          <p:cNvPicPr>
            <a:picLocks noChangeAspect="1"/>
          </p:cNvPicPr>
          <p:nvPr/>
        </p:nvPicPr>
        <p:blipFill>
          <a:blip r:embed="rId4"/>
          <a:stretch>
            <a:fillRect/>
          </a:stretch>
        </p:blipFill>
        <p:spPr>
          <a:xfrm>
            <a:off x="231687" y="1188221"/>
            <a:ext cx="1166128" cy="1153842"/>
          </a:xfrm>
          <a:prstGeom prst="rect">
            <a:avLst/>
          </a:prstGeom>
        </p:spPr>
      </p:pic>
      <p:pic>
        <p:nvPicPr>
          <p:cNvPr id="8" name="Picture 5">
            <a:extLst>
              <a:ext uri="{FF2B5EF4-FFF2-40B4-BE49-F238E27FC236}">
                <a16:creationId xmlns:a16="http://schemas.microsoft.com/office/drawing/2014/main" id="{F49F7D72-DDE5-9B9E-4D32-3850E6383DA0}"/>
              </a:ext>
            </a:extLst>
          </p:cNvPr>
          <p:cNvPicPr>
            <a:picLocks noChangeAspect="1"/>
          </p:cNvPicPr>
          <p:nvPr/>
        </p:nvPicPr>
        <p:blipFill>
          <a:blip r:embed="rId5"/>
          <a:stretch>
            <a:fillRect/>
          </a:stretch>
        </p:blipFill>
        <p:spPr>
          <a:xfrm>
            <a:off x="229398" y="3982230"/>
            <a:ext cx="990127" cy="953322"/>
          </a:xfrm>
          <a:prstGeom prst="rect">
            <a:avLst/>
          </a:prstGeom>
        </p:spPr>
      </p:pic>
      <p:pic>
        <p:nvPicPr>
          <p:cNvPr id="9" name="Picture 8">
            <a:extLst>
              <a:ext uri="{FF2B5EF4-FFF2-40B4-BE49-F238E27FC236}">
                <a16:creationId xmlns:a16="http://schemas.microsoft.com/office/drawing/2014/main" id="{FB0FD49B-036F-56DA-FF58-7B295A982408}"/>
              </a:ext>
            </a:extLst>
          </p:cNvPr>
          <p:cNvPicPr>
            <a:picLocks noChangeAspect="1"/>
          </p:cNvPicPr>
          <p:nvPr/>
        </p:nvPicPr>
        <p:blipFill>
          <a:blip r:embed="rId6"/>
          <a:stretch>
            <a:fillRect/>
          </a:stretch>
        </p:blipFill>
        <p:spPr>
          <a:xfrm flipH="1">
            <a:off x="368711" y="3038167"/>
            <a:ext cx="833282" cy="848033"/>
          </a:xfrm>
          <a:prstGeom prst="rect">
            <a:avLst/>
          </a:prstGeom>
        </p:spPr>
      </p:pic>
      <p:pic>
        <p:nvPicPr>
          <p:cNvPr id="7" name="Picture 6" descr="A person climbing up a staircase&#10;&#10;Description automatically generated">
            <a:extLst>
              <a:ext uri="{FF2B5EF4-FFF2-40B4-BE49-F238E27FC236}">
                <a16:creationId xmlns:a16="http://schemas.microsoft.com/office/drawing/2014/main" id="{5926F930-C6CD-89F7-C79E-602187B316FE}"/>
              </a:ext>
            </a:extLst>
          </p:cNvPr>
          <p:cNvPicPr>
            <a:picLocks noChangeAspect="1"/>
          </p:cNvPicPr>
          <p:nvPr/>
        </p:nvPicPr>
        <p:blipFill>
          <a:blip r:embed="rId7"/>
          <a:stretch>
            <a:fillRect/>
          </a:stretch>
        </p:blipFill>
        <p:spPr>
          <a:xfrm>
            <a:off x="5224" y="5648784"/>
            <a:ext cx="1611877" cy="1164817"/>
          </a:xfrm>
          <a:prstGeom prst="rect">
            <a:avLst/>
          </a:prstGeom>
        </p:spPr>
      </p:pic>
      <p:sp>
        <p:nvSpPr>
          <p:cNvPr id="12" name="TextBox 11">
            <a:extLst>
              <a:ext uri="{FF2B5EF4-FFF2-40B4-BE49-F238E27FC236}">
                <a16:creationId xmlns:a16="http://schemas.microsoft.com/office/drawing/2014/main" id="{7972D5D8-4CD7-00E0-DA0D-2DF37CD1F93A}"/>
              </a:ext>
            </a:extLst>
          </p:cNvPr>
          <p:cNvSpPr txBox="1"/>
          <p:nvPr/>
        </p:nvSpPr>
        <p:spPr>
          <a:xfrm>
            <a:off x="0" y="8905138"/>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8"/>
              </a:rPr>
              <a:t>https://www.aphasia.ca/participics</a:t>
            </a:r>
            <a:endParaRPr lang="en-US"/>
          </a:p>
        </p:txBody>
      </p:sp>
    </p:spTree>
    <p:extLst>
      <p:ext uri="{BB962C8B-B14F-4D97-AF65-F5344CB8AC3E}">
        <p14:creationId xmlns:p14="http://schemas.microsoft.com/office/powerpoint/2010/main" val="2933114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403841" y="109746"/>
            <a:ext cx="22529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a:latin typeface="Century Gothic"/>
              </a:rPr>
              <a:t>Pharmacie</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32154" y="1051792"/>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dirty="0">
                <a:latin typeface="Century Gothic"/>
                <a:cs typeface="Calibri"/>
              </a:rPr>
              <a:t>G</a:t>
            </a:r>
            <a:r>
              <a:rPr lang="en-CA" err="1">
                <a:latin typeface="Century Gothic"/>
                <a:ea typeface="+mn-lt"/>
                <a:cs typeface="+mn-lt"/>
              </a:rPr>
              <a:t>érer</a:t>
            </a:r>
            <a:r>
              <a:rPr lang="en-CA" dirty="0">
                <a:latin typeface="Century Gothic"/>
                <a:ea typeface="+mn-lt"/>
                <a:cs typeface="+mn-lt"/>
              </a:rPr>
              <a:t> les</a:t>
            </a:r>
            <a:r>
              <a:rPr lang="en-CA" b="1" dirty="0">
                <a:latin typeface="Century Gothic"/>
                <a:ea typeface="+mn-lt"/>
                <a:cs typeface="+mn-lt"/>
              </a:rPr>
              <a:t> </a:t>
            </a:r>
            <a:r>
              <a:rPr lang="en-CA" b="1" err="1">
                <a:latin typeface="Century Gothic"/>
                <a:ea typeface="+mn-lt"/>
                <a:cs typeface="+mn-lt"/>
              </a:rPr>
              <a:t>douleurs</a:t>
            </a:r>
            <a:r>
              <a:rPr lang="en-CA" b="1" dirty="0">
                <a:latin typeface="Century Gothic"/>
                <a:ea typeface="+mn-lt"/>
                <a:cs typeface="+mn-lt"/>
              </a:rPr>
              <a:t> </a:t>
            </a:r>
            <a:r>
              <a:rPr lang="en-CA" b="1" err="1">
                <a:latin typeface="Century Gothic"/>
                <a:ea typeface="+mn-lt"/>
                <a:cs typeface="+mn-lt"/>
              </a:rPr>
              <a:t>nerveuses</a:t>
            </a:r>
            <a:endParaRPr lang="en-US" err="1">
              <a:latin typeface="Century Gothic"/>
              <a:ea typeface="+mn-lt"/>
              <a:cs typeface="+mn-lt"/>
            </a:endParaRP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p>
          <a:p>
            <a:pPr>
              <a:lnSpc>
                <a:spcPct val="150000"/>
              </a:lnSpc>
            </a:pPr>
            <a:r>
              <a:rPr lang="en-US" b="1" dirty="0">
                <a:latin typeface="Segoe UI"/>
                <a:ea typeface="+mn-lt"/>
                <a:cs typeface="Segoe UI"/>
              </a:rPr>
              <a:t>______________________________________________________</a:t>
            </a:r>
            <a:endParaRPr lang="en-US">
              <a:cs typeface="Calibri" panose="020F0502020204030204"/>
            </a:endParaRPr>
          </a:p>
          <a:p>
            <a:pPr>
              <a:lnSpc>
                <a:spcPct val="150000"/>
              </a:lnSpc>
            </a:pPr>
            <a:endParaRPr lang="en-US" b="1">
              <a:latin typeface="Segoe UI"/>
              <a:ea typeface="+mn-lt"/>
              <a:cs typeface="Segoe UI"/>
            </a:endParaRPr>
          </a:p>
          <a:p>
            <a:pPr>
              <a:lnSpc>
                <a:spcPct val="150000"/>
              </a:lnSpc>
            </a:pPr>
            <a:endParaRPr lang="en-US" b="1">
              <a:latin typeface="Century Gothic"/>
              <a:ea typeface="+mn-lt"/>
              <a:cs typeface="Calibri"/>
            </a:endParaRP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a:p>
          <a:p>
            <a:pPr>
              <a:lnSpc>
                <a:spcPct val="150000"/>
              </a:lnSpc>
            </a:pPr>
            <a:r>
              <a:rPr lang="en-US" b="1" dirty="0">
                <a:latin typeface="Segoe UI"/>
                <a:ea typeface="+mn-lt"/>
                <a:cs typeface="Segoe UI"/>
              </a:rPr>
              <a:t>______________________________________________________</a:t>
            </a:r>
            <a:endParaRPr lang="en-US"/>
          </a:p>
          <a:p>
            <a:pPr>
              <a:lnSpc>
                <a:spcPct val="150000"/>
              </a:lnSpc>
            </a:pPr>
            <a:endParaRPr lang="en-US" b="1">
              <a:latin typeface="Segoe UI"/>
              <a:ea typeface="+mn-lt"/>
              <a:cs typeface="Segoe UI"/>
            </a:endParaRPr>
          </a:p>
          <a:p>
            <a:pPr>
              <a:lnSpc>
                <a:spcPct val="150000"/>
              </a:lnSpc>
            </a:pPr>
            <a:endParaRPr lang="en-US" b="1">
              <a:latin typeface="Century Gothic"/>
              <a:ea typeface="+mn-lt"/>
              <a:cs typeface="+mn-lt"/>
            </a:endParaRPr>
          </a:p>
          <a:p>
            <a:pPr>
              <a:lnSpc>
                <a:spcPct val="150000"/>
              </a:lnSpc>
            </a:pPr>
            <a:r>
              <a:rPr lang="en-US" b="1" dirty="0">
                <a:latin typeface="Segoe UI"/>
                <a:ea typeface="+mn-lt"/>
                <a:cs typeface="Segoe UI"/>
              </a:rPr>
              <a:t>______________________________________________________</a:t>
            </a:r>
            <a:endParaRPr lang="en-US">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endParaRPr lang="en-US" b="1">
              <a:solidFill>
                <a:srgbClr val="000000"/>
              </a:solidFill>
              <a:latin typeface="Century Gothic"/>
              <a:cs typeface="Segoe UI"/>
            </a:endParaRPr>
          </a:p>
          <a:p>
            <a:pPr>
              <a:lnSpc>
                <a:spcPct val="150000"/>
              </a:lnSpc>
            </a:pPr>
            <a:r>
              <a:rPr lang="en-US" b="1" dirty="0">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34" name="Picture 16">
            <a:extLst>
              <a:ext uri="{FF2B5EF4-FFF2-40B4-BE49-F238E27FC236}">
                <a16:creationId xmlns:a16="http://schemas.microsoft.com/office/drawing/2014/main" id="{AA006486-DB60-52F9-28AF-42C86DD0580B}"/>
              </a:ext>
            </a:extLst>
          </p:cNvPr>
          <p:cNvPicPr>
            <a:picLocks noChangeAspect="1"/>
          </p:cNvPicPr>
          <p:nvPr/>
        </p:nvPicPr>
        <p:blipFill>
          <a:blip r:embed="rId3"/>
          <a:stretch>
            <a:fillRect/>
          </a:stretch>
        </p:blipFill>
        <p:spPr>
          <a:xfrm>
            <a:off x="507806" y="1186614"/>
            <a:ext cx="693682" cy="708430"/>
          </a:xfrm>
          <a:prstGeom prst="rect">
            <a:avLst/>
          </a:prstGeom>
        </p:spPr>
      </p:pic>
    </p:spTree>
    <p:extLst>
      <p:ext uri="{BB962C8B-B14F-4D97-AF65-F5344CB8AC3E}">
        <p14:creationId xmlns:p14="http://schemas.microsoft.com/office/powerpoint/2010/main" val="1651198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
            <a:extLst>
              <a:ext uri="{FF2B5EF4-FFF2-40B4-BE49-F238E27FC236}">
                <a16:creationId xmlns:a16="http://schemas.microsoft.com/office/drawing/2014/main" id="{3A239E67-FBCD-C253-8F54-5F72887470DD}"/>
              </a:ext>
            </a:extLst>
          </p:cNvPr>
          <p:cNvSpPr txBox="1"/>
          <p:nvPr/>
        </p:nvSpPr>
        <p:spPr>
          <a:xfrm>
            <a:off x="2259783" y="483639"/>
            <a:ext cx="2350640" cy="6553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800" b="1" dirty="0">
                <a:latin typeface="Century Gothic"/>
                <a:ea typeface="Calibri"/>
                <a:cs typeface="Segoe UI"/>
              </a:rPr>
              <a:t>Questions? </a:t>
            </a:r>
          </a:p>
        </p:txBody>
      </p:sp>
      <p:pic>
        <p:nvPicPr>
          <p:cNvPr id="3" name="Picture 2" descr="Icon&#10;&#10;Description automatically generated">
            <a:extLst>
              <a:ext uri="{FF2B5EF4-FFF2-40B4-BE49-F238E27FC236}">
                <a16:creationId xmlns:a16="http://schemas.microsoft.com/office/drawing/2014/main" id="{DDD3F521-9ACF-087C-3AE8-02722FC02F9D}"/>
              </a:ext>
            </a:extLst>
          </p:cNvPr>
          <p:cNvPicPr>
            <a:picLocks noChangeAspect="1"/>
          </p:cNvPicPr>
          <p:nvPr/>
        </p:nvPicPr>
        <p:blipFill>
          <a:blip r:embed="rId2"/>
          <a:stretch>
            <a:fillRect/>
          </a:stretch>
        </p:blipFill>
        <p:spPr>
          <a:xfrm>
            <a:off x="6361843" y="-7310"/>
            <a:ext cx="485058" cy="530021"/>
          </a:xfrm>
          <a:prstGeom prst="rect">
            <a:avLst/>
          </a:prstGeom>
        </p:spPr>
      </p:pic>
      <p:pic>
        <p:nvPicPr>
          <p:cNvPr id="5" name="Picture 4">
            <a:extLst>
              <a:ext uri="{FF2B5EF4-FFF2-40B4-BE49-F238E27FC236}">
                <a16:creationId xmlns:a16="http://schemas.microsoft.com/office/drawing/2014/main" id="{2591B48A-BA5F-BE1D-EECE-3C8260D000A1}"/>
              </a:ext>
            </a:extLst>
          </p:cNvPr>
          <p:cNvPicPr>
            <a:picLocks noChangeAspect="1"/>
          </p:cNvPicPr>
          <p:nvPr/>
        </p:nvPicPr>
        <p:blipFill>
          <a:blip r:embed="rId3"/>
          <a:stretch>
            <a:fillRect/>
          </a:stretch>
        </p:blipFill>
        <p:spPr>
          <a:xfrm>
            <a:off x="687787" y="250012"/>
            <a:ext cx="1567725" cy="1504774"/>
          </a:xfrm>
          <a:prstGeom prst="rect">
            <a:avLst/>
          </a:prstGeom>
        </p:spPr>
      </p:pic>
    </p:spTree>
    <p:extLst>
      <p:ext uri="{BB962C8B-B14F-4D97-AF65-F5344CB8AC3E}">
        <p14:creationId xmlns:p14="http://schemas.microsoft.com/office/powerpoint/2010/main" val="1784137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
            <a:extLst>
              <a:ext uri="{FF2B5EF4-FFF2-40B4-BE49-F238E27FC236}">
                <a16:creationId xmlns:a16="http://schemas.microsoft.com/office/drawing/2014/main" id="{3A239E67-FBCD-C253-8F54-5F72887470DD}"/>
              </a:ext>
            </a:extLst>
          </p:cNvPr>
          <p:cNvSpPr txBox="1"/>
          <p:nvPr/>
        </p:nvSpPr>
        <p:spPr>
          <a:xfrm>
            <a:off x="1207236" y="664546"/>
            <a:ext cx="5491834" cy="877297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Segoe UI"/>
                <a:ea typeface="+mn-lt"/>
                <a:cs typeface="Segoe U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Tree>
    <p:extLst>
      <p:ext uri="{BB962C8B-B14F-4D97-AF65-F5344CB8AC3E}">
        <p14:creationId xmlns:p14="http://schemas.microsoft.com/office/powerpoint/2010/main" val="145352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536577" y="109746"/>
            <a:ext cx="17957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a:latin typeface="Century Gothic"/>
              </a:rPr>
              <a:t>Transfers</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46903" y="786321"/>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In Bed</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solidFill>
                  <a:srgbClr val="000000"/>
                </a:solidFill>
                <a:latin typeface="Century Gothic"/>
                <a:ea typeface="+mn-lt"/>
                <a:cs typeface="Calibri"/>
              </a:rPr>
              <a:t>Sit - Stand</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ea typeface="Calibri"/>
              <a:cs typeface="Calibri"/>
            </a:endParaRPr>
          </a:p>
          <a:p>
            <a:pPr>
              <a:lnSpc>
                <a:spcPct val="150000"/>
              </a:lnSpc>
            </a:pPr>
            <a:r>
              <a:rPr lang="en-US" b="1" dirty="0">
                <a:latin typeface="Segoe UI"/>
                <a:ea typeface="+mn-lt"/>
                <a:cs typeface="Segoe UI"/>
              </a:rPr>
              <a:t>______________________________________________________</a:t>
            </a:r>
            <a:endParaRPr lang="en-US" dirty="0">
              <a:latin typeface="Calibri" panose="020F0502020204030204"/>
              <a:ea typeface="+mn-lt"/>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Bed - Stand</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endParaRPr lang="en-US" b="1" dirty="0">
              <a:solidFill>
                <a:srgbClr val="000000"/>
              </a:solidFill>
              <a:latin typeface="Century Gothic"/>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14" name="Picture 13" descr="A cartoon of a person sitting and looking at a penguin&#10;&#10;Description automatically generated">
            <a:extLst>
              <a:ext uri="{FF2B5EF4-FFF2-40B4-BE49-F238E27FC236}">
                <a16:creationId xmlns:a16="http://schemas.microsoft.com/office/drawing/2014/main" id="{96B87D59-3A45-7178-A09B-0D5A280D9ED9}"/>
              </a:ext>
            </a:extLst>
          </p:cNvPr>
          <p:cNvPicPr>
            <a:picLocks noChangeAspect="1"/>
          </p:cNvPicPr>
          <p:nvPr/>
        </p:nvPicPr>
        <p:blipFill>
          <a:blip r:embed="rId3"/>
          <a:stretch>
            <a:fillRect/>
          </a:stretch>
        </p:blipFill>
        <p:spPr>
          <a:xfrm flipH="1">
            <a:off x="8591" y="3395338"/>
            <a:ext cx="1793540" cy="1022654"/>
          </a:xfrm>
          <a:prstGeom prst="rect">
            <a:avLst/>
          </a:prstGeom>
        </p:spPr>
      </p:pic>
      <p:pic>
        <p:nvPicPr>
          <p:cNvPr id="18" name="Picture 17" descr="A cartoon of a person sitting on a bed&#10;&#10;Description automatically generated">
            <a:extLst>
              <a:ext uri="{FF2B5EF4-FFF2-40B4-BE49-F238E27FC236}">
                <a16:creationId xmlns:a16="http://schemas.microsoft.com/office/drawing/2014/main" id="{F9DF5055-9DA3-DAA4-A621-201C980D2D74}"/>
              </a:ext>
            </a:extLst>
          </p:cNvPr>
          <p:cNvPicPr>
            <a:picLocks noChangeAspect="1"/>
          </p:cNvPicPr>
          <p:nvPr/>
        </p:nvPicPr>
        <p:blipFill rotWithShape="1">
          <a:blip r:embed="rId4"/>
          <a:srcRect l="39535" r="-283" b="-461"/>
          <a:stretch/>
        </p:blipFill>
        <p:spPr>
          <a:xfrm flipH="1">
            <a:off x="158437" y="5531288"/>
            <a:ext cx="1117956" cy="1040651"/>
          </a:xfrm>
          <a:prstGeom prst="rect">
            <a:avLst/>
          </a:prstGeom>
        </p:spPr>
      </p:pic>
      <p:pic>
        <p:nvPicPr>
          <p:cNvPr id="23" name="Picture 22" descr="A diagram of a chair&#10;&#10;Description automatically generated">
            <a:extLst>
              <a:ext uri="{FF2B5EF4-FFF2-40B4-BE49-F238E27FC236}">
                <a16:creationId xmlns:a16="http://schemas.microsoft.com/office/drawing/2014/main" id="{41AD3540-CBC3-0F1E-9AD8-D98F40E6CE71}"/>
              </a:ext>
            </a:extLst>
          </p:cNvPr>
          <p:cNvPicPr>
            <a:picLocks noChangeAspect="1"/>
          </p:cNvPicPr>
          <p:nvPr/>
        </p:nvPicPr>
        <p:blipFill>
          <a:blip r:embed="rId5"/>
          <a:stretch>
            <a:fillRect/>
          </a:stretch>
        </p:blipFill>
        <p:spPr>
          <a:xfrm flipH="1">
            <a:off x="35468" y="1321822"/>
            <a:ext cx="2499851" cy="746614"/>
          </a:xfrm>
          <a:prstGeom prst="rect">
            <a:avLst/>
          </a:prstGeom>
        </p:spPr>
      </p:pic>
      <p:pic>
        <p:nvPicPr>
          <p:cNvPr id="29" name="Picture 28" descr="A person standing next to a pair of arrows&#10;&#10;Description automatically generated">
            <a:extLst>
              <a:ext uri="{FF2B5EF4-FFF2-40B4-BE49-F238E27FC236}">
                <a16:creationId xmlns:a16="http://schemas.microsoft.com/office/drawing/2014/main" id="{C3DB551B-25B8-8617-6A16-B8EAEC53B958}"/>
              </a:ext>
            </a:extLst>
          </p:cNvPr>
          <p:cNvPicPr>
            <a:picLocks noChangeAspect="1"/>
          </p:cNvPicPr>
          <p:nvPr/>
        </p:nvPicPr>
        <p:blipFill rotWithShape="1">
          <a:blip r:embed="rId6"/>
          <a:srcRect l="-349" t="1205" r="8791" b="6024"/>
          <a:stretch/>
        </p:blipFill>
        <p:spPr>
          <a:xfrm>
            <a:off x="1282624" y="5532988"/>
            <a:ext cx="1064926" cy="976283"/>
          </a:xfrm>
          <a:prstGeom prst="rect">
            <a:avLst/>
          </a:prstGeom>
        </p:spPr>
      </p:pic>
      <p:sp>
        <p:nvSpPr>
          <p:cNvPr id="17" name="TextBox 16">
            <a:extLst>
              <a:ext uri="{FF2B5EF4-FFF2-40B4-BE49-F238E27FC236}">
                <a16:creationId xmlns:a16="http://schemas.microsoft.com/office/drawing/2014/main" id="{63609DFF-8C23-9ACA-0470-00B0887F85EE}"/>
              </a:ext>
            </a:extLst>
          </p:cNvPr>
          <p:cNvSpPr txBox="1"/>
          <p:nvPr/>
        </p:nvSpPr>
        <p:spPr>
          <a:xfrm>
            <a:off x="8591" y="8873163"/>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dirty="0">
                <a:solidFill>
                  <a:srgbClr val="272727"/>
                </a:solidFill>
                <a:latin typeface="-apple-system"/>
                <a:cs typeface="Segoe UI"/>
              </a:rPr>
              <a:t>Images used are from </a:t>
            </a:r>
            <a:r>
              <a:rPr lang="en-US" sz="600" i="1" dirty="0" err="1">
                <a:solidFill>
                  <a:srgbClr val="272727"/>
                </a:solidFill>
                <a:latin typeface="-apple-system"/>
                <a:cs typeface="Segoe UI"/>
              </a:rPr>
              <a:t>ParticiPics</a:t>
            </a:r>
            <a:r>
              <a:rPr lang="en-US" sz="600" i="1" dirty="0">
                <a:solidFill>
                  <a:srgbClr val="272727"/>
                </a:solidFill>
                <a:latin typeface="-apple-system"/>
                <a:cs typeface="Segoe UI"/>
              </a:rPr>
              <a:t> – a free, searchable database of pictographic images developed by the Aphasia Institute, </a:t>
            </a:r>
            <a:r>
              <a:rPr lang="en-US" sz="600" dirty="0">
                <a:latin typeface="-apple-system"/>
                <a:cs typeface="Segoe UI"/>
              </a:rPr>
              <a:t>​</a:t>
            </a:r>
            <a:r>
              <a:rPr lang="en-US" sz="600" i="1" u="sng" dirty="0">
                <a:solidFill>
                  <a:srgbClr val="0563C1"/>
                </a:solidFill>
                <a:latin typeface="-apple-system"/>
                <a:cs typeface="Segoe UI"/>
                <a:hlinkClick r:id="rId7"/>
              </a:rPr>
              <a:t>https://www.aphasia.ca/participics</a:t>
            </a:r>
            <a:endParaRPr lang="en-US" dirty="0"/>
          </a:p>
        </p:txBody>
      </p:sp>
    </p:spTree>
    <p:extLst>
      <p:ext uri="{BB962C8B-B14F-4D97-AF65-F5344CB8AC3E}">
        <p14:creationId xmlns:p14="http://schemas.microsoft.com/office/powerpoint/2010/main" val="350701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536577" y="109746"/>
            <a:ext cx="17957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Transfers</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46903" y="786321"/>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Bathtub</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solidFill>
                  <a:srgbClr val="000000"/>
                </a:solidFill>
                <a:latin typeface="Century Gothic"/>
                <a:ea typeface="+mn-lt"/>
                <a:cs typeface="Calibri"/>
              </a:rPr>
              <a:t>Toilet</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ea typeface="Calibri"/>
              <a:cs typeface="Calibri"/>
            </a:endParaRPr>
          </a:p>
          <a:p>
            <a:pPr>
              <a:lnSpc>
                <a:spcPct val="150000"/>
              </a:lnSpc>
            </a:pPr>
            <a:r>
              <a:rPr lang="en-US" b="1" dirty="0">
                <a:latin typeface="Segoe UI"/>
                <a:ea typeface="+mn-lt"/>
                <a:cs typeface="Segoe UI"/>
              </a:rPr>
              <a:t>______________________________________________________</a:t>
            </a:r>
            <a:endParaRPr lang="en-US" dirty="0">
              <a:latin typeface="Calibri" panose="020F0502020204030204"/>
              <a:ea typeface="+mn-lt"/>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Car</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dirty="0">
                <a:solidFill>
                  <a:srgbClr val="000000"/>
                </a:solidFill>
                <a:latin typeface="Century Gothic"/>
                <a:cs typeface="Segoe UI"/>
              </a:rPr>
              <a:t>From floor</a:t>
            </a:r>
            <a:endParaRPr lang="en-US" dirty="0"/>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20" name="Picture 19" descr="A cartoon of a person in a bathtub&#10;&#10;Description automatically generated">
            <a:extLst>
              <a:ext uri="{FF2B5EF4-FFF2-40B4-BE49-F238E27FC236}">
                <a16:creationId xmlns:a16="http://schemas.microsoft.com/office/drawing/2014/main" id="{6216E5D3-58E1-C832-A338-FC9326F68C99}"/>
              </a:ext>
            </a:extLst>
          </p:cNvPr>
          <p:cNvPicPr>
            <a:picLocks noChangeAspect="1"/>
          </p:cNvPicPr>
          <p:nvPr/>
        </p:nvPicPr>
        <p:blipFill rotWithShape="1">
          <a:blip r:embed="rId3"/>
          <a:srcRect l="14212" r="-347" b="-658"/>
          <a:stretch/>
        </p:blipFill>
        <p:spPr>
          <a:xfrm flipH="1">
            <a:off x="55795" y="1270626"/>
            <a:ext cx="2140539" cy="987260"/>
          </a:xfrm>
          <a:prstGeom prst="rect">
            <a:avLst/>
          </a:prstGeom>
        </p:spPr>
      </p:pic>
      <p:pic>
        <p:nvPicPr>
          <p:cNvPr id="22" name="Picture 21" descr="A cartoon of a person sitting and looking at a penguin&#10;&#10;Description automatically generated">
            <a:extLst>
              <a:ext uri="{FF2B5EF4-FFF2-40B4-BE49-F238E27FC236}">
                <a16:creationId xmlns:a16="http://schemas.microsoft.com/office/drawing/2014/main" id="{6692C14D-20ED-9DA2-CC78-66C6A9D26FDE}"/>
              </a:ext>
            </a:extLst>
          </p:cNvPr>
          <p:cNvPicPr>
            <a:picLocks noChangeAspect="1"/>
          </p:cNvPicPr>
          <p:nvPr/>
        </p:nvPicPr>
        <p:blipFill rotWithShape="1">
          <a:blip r:embed="rId4"/>
          <a:srcRect l="71169"/>
          <a:stretch/>
        </p:blipFill>
        <p:spPr>
          <a:xfrm flipH="1">
            <a:off x="1813843" y="1268758"/>
            <a:ext cx="538799" cy="987919"/>
          </a:xfrm>
          <a:prstGeom prst="rect">
            <a:avLst/>
          </a:prstGeom>
        </p:spPr>
      </p:pic>
      <p:pic>
        <p:nvPicPr>
          <p:cNvPr id="24" name="Picture 23" descr="A cartoon of a person in a car&#10;&#10;Description automatically generated">
            <a:extLst>
              <a:ext uri="{FF2B5EF4-FFF2-40B4-BE49-F238E27FC236}">
                <a16:creationId xmlns:a16="http://schemas.microsoft.com/office/drawing/2014/main" id="{3B3AEED5-1ED8-92D7-6028-2B25679A1889}"/>
              </a:ext>
            </a:extLst>
          </p:cNvPr>
          <p:cNvPicPr>
            <a:picLocks noChangeAspect="1"/>
          </p:cNvPicPr>
          <p:nvPr/>
        </p:nvPicPr>
        <p:blipFill rotWithShape="1">
          <a:blip r:embed="rId5"/>
          <a:srcRect l="32041" r="-259"/>
          <a:stretch/>
        </p:blipFill>
        <p:spPr>
          <a:xfrm flipH="1">
            <a:off x="5558" y="5362690"/>
            <a:ext cx="1695278" cy="1094299"/>
          </a:xfrm>
          <a:prstGeom prst="rect">
            <a:avLst/>
          </a:prstGeom>
        </p:spPr>
      </p:pic>
      <p:pic>
        <p:nvPicPr>
          <p:cNvPr id="25" name="Picture 24" descr="A cartoon of a person sitting on a toilet&#10;&#10;Description automatically generated">
            <a:extLst>
              <a:ext uri="{FF2B5EF4-FFF2-40B4-BE49-F238E27FC236}">
                <a16:creationId xmlns:a16="http://schemas.microsoft.com/office/drawing/2014/main" id="{FC234056-D568-8704-18E5-AE2BF986F5E2}"/>
              </a:ext>
            </a:extLst>
          </p:cNvPr>
          <p:cNvPicPr>
            <a:picLocks noChangeAspect="1"/>
          </p:cNvPicPr>
          <p:nvPr/>
        </p:nvPicPr>
        <p:blipFill rotWithShape="1">
          <a:blip r:embed="rId6"/>
          <a:srcRect l="34961" r="160" b="808"/>
          <a:stretch/>
        </p:blipFill>
        <p:spPr>
          <a:xfrm flipH="1">
            <a:off x="90135" y="3275338"/>
            <a:ext cx="1621857" cy="1047608"/>
          </a:xfrm>
          <a:prstGeom prst="rect">
            <a:avLst/>
          </a:prstGeom>
        </p:spPr>
      </p:pic>
      <p:pic>
        <p:nvPicPr>
          <p:cNvPr id="26" name="Picture 25" descr="A cartoon of a person sitting and looking at a penguin&#10;&#10;Description automatically generated">
            <a:extLst>
              <a:ext uri="{FF2B5EF4-FFF2-40B4-BE49-F238E27FC236}">
                <a16:creationId xmlns:a16="http://schemas.microsoft.com/office/drawing/2014/main" id="{75F14DB8-6219-380E-0926-7671E82C7EFF}"/>
              </a:ext>
            </a:extLst>
          </p:cNvPr>
          <p:cNvPicPr>
            <a:picLocks noChangeAspect="1"/>
          </p:cNvPicPr>
          <p:nvPr/>
        </p:nvPicPr>
        <p:blipFill rotWithShape="1">
          <a:blip r:embed="rId4"/>
          <a:srcRect l="67700" b="474"/>
          <a:stretch/>
        </p:blipFill>
        <p:spPr>
          <a:xfrm flipH="1">
            <a:off x="1700483" y="5416755"/>
            <a:ext cx="603622" cy="983237"/>
          </a:xfrm>
          <a:prstGeom prst="rect">
            <a:avLst/>
          </a:prstGeom>
        </p:spPr>
      </p:pic>
      <p:pic>
        <p:nvPicPr>
          <p:cNvPr id="27" name="Picture 26" descr="A cartoon of a person sitting and looking at a penguin&#10;&#10;Description automatically generated">
            <a:extLst>
              <a:ext uri="{FF2B5EF4-FFF2-40B4-BE49-F238E27FC236}">
                <a16:creationId xmlns:a16="http://schemas.microsoft.com/office/drawing/2014/main" id="{553FE54E-041C-1C0A-FEE7-D15BF469B2C1}"/>
              </a:ext>
            </a:extLst>
          </p:cNvPr>
          <p:cNvPicPr>
            <a:picLocks noChangeAspect="1"/>
          </p:cNvPicPr>
          <p:nvPr/>
        </p:nvPicPr>
        <p:blipFill rotWithShape="1">
          <a:blip r:embed="rId4"/>
          <a:srcRect l="67700" b="474"/>
          <a:stretch/>
        </p:blipFill>
        <p:spPr>
          <a:xfrm flipH="1">
            <a:off x="1679383" y="3308718"/>
            <a:ext cx="603622" cy="983237"/>
          </a:xfrm>
          <a:prstGeom prst="rect">
            <a:avLst/>
          </a:prstGeom>
        </p:spPr>
      </p:pic>
      <p:sp>
        <p:nvSpPr>
          <p:cNvPr id="6" name="TextBox 5">
            <a:extLst>
              <a:ext uri="{FF2B5EF4-FFF2-40B4-BE49-F238E27FC236}">
                <a16:creationId xmlns:a16="http://schemas.microsoft.com/office/drawing/2014/main" id="{C82FE677-9E94-1D6D-F516-1949C827FA7F}"/>
              </a:ext>
            </a:extLst>
          </p:cNvPr>
          <p:cNvSpPr txBox="1"/>
          <p:nvPr/>
        </p:nvSpPr>
        <p:spPr>
          <a:xfrm>
            <a:off x="5558" y="8873163"/>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dirty="0">
                <a:solidFill>
                  <a:srgbClr val="272727"/>
                </a:solidFill>
                <a:latin typeface="-apple-system"/>
                <a:cs typeface="Segoe UI"/>
              </a:rPr>
              <a:t>Images used are from </a:t>
            </a:r>
            <a:r>
              <a:rPr lang="en-US" sz="600" i="1" dirty="0" err="1">
                <a:solidFill>
                  <a:srgbClr val="272727"/>
                </a:solidFill>
                <a:latin typeface="-apple-system"/>
                <a:cs typeface="Segoe UI"/>
              </a:rPr>
              <a:t>ParticiPics</a:t>
            </a:r>
            <a:r>
              <a:rPr lang="en-US" sz="600" i="1" dirty="0">
                <a:solidFill>
                  <a:srgbClr val="272727"/>
                </a:solidFill>
                <a:latin typeface="-apple-system"/>
                <a:cs typeface="Segoe UI"/>
              </a:rPr>
              <a:t> – a free, searchable database of pictographic images developed by the Aphasia Institute, </a:t>
            </a:r>
            <a:r>
              <a:rPr lang="en-US" sz="600" dirty="0">
                <a:latin typeface="-apple-system"/>
                <a:cs typeface="Segoe UI"/>
              </a:rPr>
              <a:t>​</a:t>
            </a:r>
            <a:r>
              <a:rPr lang="en-US" sz="600" i="1" u="sng" dirty="0">
                <a:solidFill>
                  <a:srgbClr val="0563C1"/>
                </a:solidFill>
                <a:latin typeface="-apple-system"/>
                <a:cs typeface="Segoe UI"/>
                <a:hlinkClick r:id="rId7"/>
              </a:rPr>
              <a:t>https://www.aphasia.ca/participics</a:t>
            </a:r>
            <a:endParaRPr lang="en-US" dirty="0"/>
          </a:p>
        </p:txBody>
      </p:sp>
      <p:pic>
        <p:nvPicPr>
          <p:cNvPr id="5" name="Picture 4" descr="A cartoon of a person sitting on his knees&#10;&#10;Description automatically generated">
            <a:extLst>
              <a:ext uri="{FF2B5EF4-FFF2-40B4-BE49-F238E27FC236}">
                <a16:creationId xmlns:a16="http://schemas.microsoft.com/office/drawing/2014/main" id="{FB2532EA-EB83-C457-DA92-106A5F89C27E}"/>
              </a:ext>
            </a:extLst>
          </p:cNvPr>
          <p:cNvPicPr>
            <a:picLocks noChangeAspect="1"/>
          </p:cNvPicPr>
          <p:nvPr/>
        </p:nvPicPr>
        <p:blipFill rotWithShape="1">
          <a:blip r:embed="rId8"/>
          <a:srcRect r="1429" b="1587"/>
          <a:stretch/>
        </p:blipFill>
        <p:spPr>
          <a:xfrm>
            <a:off x="150245" y="7819680"/>
            <a:ext cx="1755728" cy="796776"/>
          </a:xfrm>
          <a:prstGeom prst="rect">
            <a:avLst/>
          </a:prstGeom>
        </p:spPr>
      </p:pic>
    </p:spTree>
    <p:extLst>
      <p:ext uri="{BB962C8B-B14F-4D97-AF65-F5344CB8AC3E}">
        <p14:creationId xmlns:p14="http://schemas.microsoft.com/office/powerpoint/2010/main" val="326029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536577" y="109746"/>
            <a:ext cx="17957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dirty="0">
                <a:latin typeface="Century Gothic"/>
              </a:rPr>
              <a:t>Transfers</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46903" y="786321"/>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In Bed</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solidFill>
                  <a:srgbClr val="000000"/>
                </a:solidFill>
                <a:latin typeface="Century Gothic"/>
                <a:ea typeface="+mn-lt"/>
                <a:cs typeface="Calibri"/>
              </a:rPr>
              <a:t>Bed - Chair</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ea typeface="Calibri"/>
              <a:cs typeface="Calibri"/>
            </a:endParaRPr>
          </a:p>
          <a:p>
            <a:pPr>
              <a:lnSpc>
                <a:spcPct val="150000"/>
              </a:lnSpc>
            </a:pPr>
            <a:r>
              <a:rPr lang="en-US" b="1" dirty="0">
                <a:latin typeface="Segoe UI"/>
                <a:ea typeface="+mn-lt"/>
                <a:cs typeface="Segoe UI"/>
              </a:rPr>
              <a:t>______________________________________________________</a:t>
            </a:r>
            <a:endParaRPr lang="en-US" dirty="0">
              <a:latin typeface="Calibri" panose="020F0502020204030204"/>
              <a:ea typeface="+mn-lt"/>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Wheelchair-chair</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endParaRPr lang="en-US" b="1" dirty="0">
              <a:solidFill>
                <a:srgbClr val="000000"/>
              </a:solidFill>
              <a:latin typeface="Century Gothic"/>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9" name="Picture 8" descr="A drawing of a bed&#10;&#10;Description automatically generated">
            <a:extLst>
              <a:ext uri="{FF2B5EF4-FFF2-40B4-BE49-F238E27FC236}">
                <a16:creationId xmlns:a16="http://schemas.microsoft.com/office/drawing/2014/main" id="{80425F92-D15B-6721-C3BC-407F6E99C60D}"/>
              </a:ext>
            </a:extLst>
          </p:cNvPr>
          <p:cNvPicPr>
            <a:picLocks noChangeAspect="1"/>
          </p:cNvPicPr>
          <p:nvPr/>
        </p:nvPicPr>
        <p:blipFill>
          <a:blip r:embed="rId3"/>
          <a:stretch>
            <a:fillRect/>
          </a:stretch>
        </p:blipFill>
        <p:spPr>
          <a:xfrm flipH="1">
            <a:off x="45725" y="3423564"/>
            <a:ext cx="2499851" cy="831239"/>
          </a:xfrm>
          <a:prstGeom prst="rect">
            <a:avLst/>
          </a:prstGeom>
        </p:spPr>
      </p:pic>
      <p:pic>
        <p:nvPicPr>
          <p:cNvPr id="10" name="Picture 9" descr="A person sitting in a wheelchair&#10;&#10;Description automatically generated">
            <a:extLst>
              <a:ext uri="{FF2B5EF4-FFF2-40B4-BE49-F238E27FC236}">
                <a16:creationId xmlns:a16="http://schemas.microsoft.com/office/drawing/2014/main" id="{9C5D0EBF-8911-3857-A81F-71E09ECBBDCB}"/>
              </a:ext>
            </a:extLst>
          </p:cNvPr>
          <p:cNvPicPr>
            <a:picLocks noChangeAspect="1"/>
          </p:cNvPicPr>
          <p:nvPr/>
        </p:nvPicPr>
        <p:blipFill>
          <a:blip r:embed="rId4"/>
          <a:stretch>
            <a:fillRect/>
          </a:stretch>
        </p:blipFill>
        <p:spPr>
          <a:xfrm flipH="1">
            <a:off x="84747" y="5553598"/>
            <a:ext cx="2499851" cy="1198180"/>
          </a:xfrm>
          <a:prstGeom prst="rect">
            <a:avLst/>
          </a:prstGeom>
        </p:spPr>
      </p:pic>
      <p:pic>
        <p:nvPicPr>
          <p:cNvPr id="23" name="Picture 22" descr="A diagram of a chair&#10;&#10;Description automatically generated">
            <a:extLst>
              <a:ext uri="{FF2B5EF4-FFF2-40B4-BE49-F238E27FC236}">
                <a16:creationId xmlns:a16="http://schemas.microsoft.com/office/drawing/2014/main" id="{41AD3540-CBC3-0F1E-9AD8-D98F40E6CE71}"/>
              </a:ext>
            </a:extLst>
          </p:cNvPr>
          <p:cNvPicPr>
            <a:picLocks noChangeAspect="1"/>
          </p:cNvPicPr>
          <p:nvPr/>
        </p:nvPicPr>
        <p:blipFill>
          <a:blip r:embed="rId5"/>
          <a:stretch>
            <a:fillRect/>
          </a:stretch>
        </p:blipFill>
        <p:spPr>
          <a:xfrm flipH="1">
            <a:off x="35468" y="1321822"/>
            <a:ext cx="2499851" cy="746614"/>
          </a:xfrm>
          <a:prstGeom prst="rect">
            <a:avLst/>
          </a:prstGeom>
        </p:spPr>
      </p:pic>
      <p:sp>
        <p:nvSpPr>
          <p:cNvPr id="8" name="TextBox 7">
            <a:extLst>
              <a:ext uri="{FF2B5EF4-FFF2-40B4-BE49-F238E27FC236}">
                <a16:creationId xmlns:a16="http://schemas.microsoft.com/office/drawing/2014/main" id="{7B204777-4A45-0033-DD70-568248EE8E5F}"/>
              </a:ext>
            </a:extLst>
          </p:cNvPr>
          <p:cNvSpPr txBox="1"/>
          <p:nvPr/>
        </p:nvSpPr>
        <p:spPr>
          <a:xfrm>
            <a:off x="0" y="8873163"/>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dirty="0">
                <a:solidFill>
                  <a:srgbClr val="272727"/>
                </a:solidFill>
                <a:latin typeface="-apple-system"/>
                <a:cs typeface="Segoe UI"/>
              </a:rPr>
              <a:t>Images used are from </a:t>
            </a:r>
            <a:r>
              <a:rPr lang="en-US" sz="600" i="1" dirty="0" err="1">
                <a:solidFill>
                  <a:srgbClr val="272727"/>
                </a:solidFill>
                <a:latin typeface="-apple-system"/>
                <a:cs typeface="Segoe UI"/>
              </a:rPr>
              <a:t>ParticiPics</a:t>
            </a:r>
            <a:r>
              <a:rPr lang="en-US" sz="600" i="1" dirty="0">
                <a:solidFill>
                  <a:srgbClr val="272727"/>
                </a:solidFill>
                <a:latin typeface="-apple-system"/>
                <a:cs typeface="Segoe UI"/>
              </a:rPr>
              <a:t> – a free, searchable database of pictographic images developed by the Aphasia Institute, </a:t>
            </a:r>
            <a:r>
              <a:rPr lang="en-US" sz="600" dirty="0">
                <a:latin typeface="-apple-system"/>
                <a:cs typeface="Segoe UI"/>
              </a:rPr>
              <a:t>​</a:t>
            </a:r>
            <a:r>
              <a:rPr lang="en-US" sz="600" i="1" u="sng" dirty="0">
                <a:solidFill>
                  <a:srgbClr val="0563C1"/>
                </a:solidFill>
                <a:latin typeface="-apple-system"/>
                <a:cs typeface="Segoe UI"/>
                <a:hlinkClick r:id="rId6"/>
              </a:rPr>
              <a:t>https://www.aphasia.ca/participics</a:t>
            </a:r>
            <a:endParaRPr lang="en-US" dirty="0"/>
          </a:p>
        </p:txBody>
      </p:sp>
      <p:sp>
        <p:nvSpPr>
          <p:cNvPr id="6" name="TextBox 5">
            <a:extLst>
              <a:ext uri="{FF2B5EF4-FFF2-40B4-BE49-F238E27FC236}">
                <a16:creationId xmlns:a16="http://schemas.microsoft.com/office/drawing/2014/main" id="{19EC539D-89AD-A93C-A7B7-152B1C527406}"/>
              </a:ext>
            </a:extLst>
          </p:cNvPr>
          <p:cNvSpPr txBox="1"/>
          <p:nvPr/>
        </p:nvSpPr>
        <p:spPr>
          <a:xfrm>
            <a:off x="-21161" y="-669"/>
            <a:ext cx="14483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entury Gothic"/>
                <a:ea typeface="Calibri"/>
                <a:cs typeface="Calibri"/>
              </a:rPr>
              <a:t>Wheelchair</a:t>
            </a:r>
            <a:endParaRPr lang="en-US" dirty="0">
              <a:latin typeface="Century Gothic"/>
            </a:endParaRPr>
          </a:p>
        </p:txBody>
      </p:sp>
    </p:spTree>
    <p:extLst>
      <p:ext uri="{BB962C8B-B14F-4D97-AF65-F5344CB8AC3E}">
        <p14:creationId xmlns:p14="http://schemas.microsoft.com/office/powerpoint/2010/main" val="428643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361843" y="-7310"/>
            <a:ext cx="485058" cy="530021"/>
          </a:xfrm>
          <a:prstGeom prst="rect">
            <a:avLst/>
          </a:prstGeom>
        </p:spPr>
      </p:pic>
      <p:sp>
        <p:nvSpPr>
          <p:cNvPr id="3"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800" b="1">
              <a:latin typeface="Century Gothic"/>
            </a:endParaRPr>
          </a:p>
        </p:txBody>
      </p:sp>
      <p:sp>
        <p:nvSpPr>
          <p:cNvPr id="4" name="TextBox 23">
            <a:extLst>
              <a:ext uri="{FF2B5EF4-FFF2-40B4-BE49-F238E27FC236}">
                <a16:creationId xmlns:a16="http://schemas.microsoft.com/office/drawing/2014/main" id="{22DE721B-C286-4AD7-AB9C-4B9E43ADBC83}"/>
              </a:ext>
            </a:extLst>
          </p:cNvPr>
          <p:cNvSpPr txBox="1"/>
          <p:nvPr/>
        </p:nvSpPr>
        <p:spPr>
          <a:xfrm>
            <a:off x="2536577" y="109746"/>
            <a:ext cx="179575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Transfers</a:t>
            </a:r>
          </a:p>
        </p:txBody>
      </p:sp>
      <p:sp>
        <p:nvSpPr>
          <p:cNvPr id="28" name="TextBox 2">
            <a:extLst>
              <a:ext uri="{FF2B5EF4-FFF2-40B4-BE49-F238E27FC236}">
                <a16:creationId xmlns:a16="http://schemas.microsoft.com/office/drawing/2014/main" id="{3A239E67-FBCD-C253-8F54-5F72887470DD}"/>
              </a:ext>
            </a:extLst>
          </p:cNvPr>
          <p:cNvSpPr txBox="1"/>
          <p:nvPr/>
        </p:nvSpPr>
        <p:spPr>
          <a:xfrm>
            <a:off x="1346903" y="786321"/>
            <a:ext cx="5491834" cy="79419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dirty="0">
                <a:latin typeface="Century Gothic"/>
                <a:cs typeface="Calibri"/>
              </a:rPr>
              <a:t>Bathtub</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p>
          <a:p>
            <a:pPr>
              <a:lnSpc>
                <a:spcPct val="150000"/>
              </a:lnSpc>
            </a:pPr>
            <a:r>
              <a:rPr lang="en-US" b="1" dirty="0">
                <a:latin typeface="Segoe UI"/>
                <a:ea typeface="+mn-lt"/>
                <a:cs typeface="Segoe UI"/>
              </a:rPr>
              <a:t>______________________________________________________</a:t>
            </a:r>
            <a:endParaRPr lang="en-US" dirty="0">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solidFill>
                  <a:srgbClr val="000000"/>
                </a:solidFill>
                <a:latin typeface="Century Gothic"/>
                <a:ea typeface="+mn-lt"/>
                <a:cs typeface="Calibri"/>
              </a:rPr>
              <a:t>Toilet</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dirty="0">
              <a:ea typeface="Calibri"/>
              <a:cs typeface="Calibri"/>
            </a:endParaRPr>
          </a:p>
          <a:p>
            <a:pPr>
              <a:lnSpc>
                <a:spcPct val="150000"/>
              </a:lnSpc>
            </a:pPr>
            <a:r>
              <a:rPr lang="en-US" b="1" dirty="0">
                <a:latin typeface="Segoe UI"/>
                <a:ea typeface="+mn-lt"/>
                <a:cs typeface="Segoe UI"/>
              </a:rPr>
              <a:t>______________________________________________________</a:t>
            </a:r>
            <a:endParaRPr lang="en-US" dirty="0">
              <a:latin typeface="Calibri" panose="020F0502020204030204"/>
              <a:ea typeface="+mn-lt"/>
              <a:cs typeface="Calibri" panose="020F0502020204030204"/>
            </a:endParaRPr>
          </a:p>
          <a:p>
            <a:pPr>
              <a:lnSpc>
                <a:spcPct val="150000"/>
              </a:lnSpc>
            </a:pPr>
            <a:endParaRPr lang="en-US" b="1">
              <a:latin typeface="Segoe UI"/>
              <a:ea typeface="+mn-lt"/>
              <a:cs typeface="Segoe UI"/>
            </a:endParaRPr>
          </a:p>
          <a:p>
            <a:pPr>
              <a:lnSpc>
                <a:spcPct val="150000"/>
              </a:lnSpc>
            </a:pPr>
            <a:r>
              <a:rPr lang="en-US" b="1" dirty="0">
                <a:latin typeface="Century Gothic"/>
                <a:ea typeface="+mn-lt"/>
                <a:cs typeface="+mn-lt"/>
              </a:rPr>
              <a:t>Car</a:t>
            </a:r>
          </a:p>
          <a:p>
            <a:pPr>
              <a:lnSpc>
                <a:spcPct val="150000"/>
              </a:lnSpc>
            </a:pPr>
            <a:r>
              <a:rPr lang="en-US" b="1" dirty="0">
                <a:latin typeface="Segoe UI"/>
                <a:ea typeface="+mn-lt"/>
                <a:cs typeface="Segoe UI"/>
              </a:rPr>
              <a:t>______________________________________________________</a:t>
            </a:r>
            <a:endParaRPr lang="en-US" dirty="0">
              <a:solidFill>
                <a:srgbClr val="808080"/>
              </a:solidFill>
              <a:latin typeface="Segoe UI"/>
              <a:ea typeface="+mn-lt"/>
              <a:cs typeface="Segoe UI"/>
            </a:endParaRPr>
          </a:p>
          <a:p>
            <a:pPr>
              <a:lnSpc>
                <a:spcPct val="150000"/>
              </a:lnSpc>
            </a:pPr>
            <a:r>
              <a:rPr lang="en-US" b="1" dirty="0">
                <a:latin typeface="Segoe UI"/>
                <a:ea typeface="+mn-lt"/>
                <a:cs typeface="Segoe UI"/>
              </a:rPr>
              <a:t>______________________________________________________</a:t>
            </a:r>
            <a:endParaRPr lang="en-US" b="1" dirty="0">
              <a:latin typeface="Century Gothic"/>
              <a:ea typeface="+mn-lt"/>
              <a:cs typeface="Calibri"/>
            </a:endParaRPr>
          </a:p>
          <a:p>
            <a:pPr>
              <a:lnSpc>
                <a:spcPct val="150000"/>
              </a:lnSpc>
            </a:pPr>
            <a:r>
              <a:rPr lang="en-US" b="1" dirty="0">
                <a:latin typeface="Segoe UI"/>
                <a:cs typeface="Segoe UI"/>
              </a:rPr>
              <a:t>______________________________________________________</a:t>
            </a:r>
          </a:p>
          <a:p>
            <a:pPr>
              <a:lnSpc>
                <a:spcPct val="150000"/>
              </a:lnSpc>
            </a:pPr>
            <a:endParaRPr lang="en-US">
              <a:solidFill>
                <a:srgbClr val="808080"/>
              </a:solidFill>
              <a:latin typeface="Century Gothic"/>
              <a:cs typeface="Segoe UI"/>
            </a:endParaRPr>
          </a:p>
          <a:p>
            <a:pPr>
              <a:lnSpc>
                <a:spcPct val="150000"/>
              </a:lnSpc>
            </a:pPr>
            <a:r>
              <a:rPr lang="en-US" b="1" dirty="0">
                <a:solidFill>
                  <a:srgbClr val="000000"/>
                </a:solidFill>
                <a:latin typeface="Century Gothic"/>
                <a:cs typeface="Segoe UI"/>
              </a:rPr>
              <a:t>From floor</a:t>
            </a:r>
            <a:endParaRPr lang="en-US" dirty="0"/>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solidFill>
                <a:srgbClr val="808080"/>
              </a:solidFill>
              <a:latin typeface="Segoe UI"/>
              <a:cs typeface="Segoe UI"/>
            </a:endParaRPr>
          </a:p>
          <a:p>
            <a:pPr>
              <a:lnSpc>
                <a:spcPct val="150000"/>
              </a:lnSpc>
            </a:pPr>
            <a:r>
              <a:rPr lang="en-US" b="1" dirty="0">
                <a:latin typeface="Segoe UI"/>
                <a:cs typeface="Segoe UI"/>
              </a:rPr>
              <a:t>______________________________________________________</a:t>
            </a:r>
            <a:endParaRPr lang="en-US" dirty="0"/>
          </a:p>
        </p:txBody>
      </p:sp>
      <p:pic>
        <p:nvPicPr>
          <p:cNvPr id="11" name="Picture 10" descr="A cartoon of a person sitting on a toilet&#10;&#10;Description automatically generated">
            <a:extLst>
              <a:ext uri="{FF2B5EF4-FFF2-40B4-BE49-F238E27FC236}">
                <a16:creationId xmlns:a16="http://schemas.microsoft.com/office/drawing/2014/main" id="{55761D4A-DD33-EDBB-6735-FA1EB7BD4F7C}"/>
              </a:ext>
            </a:extLst>
          </p:cNvPr>
          <p:cNvPicPr>
            <a:picLocks noChangeAspect="1"/>
          </p:cNvPicPr>
          <p:nvPr/>
        </p:nvPicPr>
        <p:blipFill>
          <a:blip r:embed="rId3"/>
          <a:stretch>
            <a:fillRect/>
          </a:stretch>
        </p:blipFill>
        <p:spPr>
          <a:xfrm flipH="1">
            <a:off x="-13880" y="3344496"/>
            <a:ext cx="2499851" cy="1056141"/>
          </a:xfrm>
          <a:prstGeom prst="rect">
            <a:avLst/>
          </a:prstGeom>
        </p:spPr>
      </p:pic>
      <p:pic>
        <p:nvPicPr>
          <p:cNvPr id="13" name="Picture 12" descr="A cartoon of a person in a bathtub&#10;&#10;Description automatically generated">
            <a:extLst>
              <a:ext uri="{FF2B5EF4-FFF2-40B4-BE49-F238E27FC236}">
                <a16:creationId xmlns:a16="http://schemas.microsoft.com/office/drawing/2014/main" id="{B2D24745-EFBB-9D54-86A2-8C88D1DA23DB}"/>
              </a:ext>
            </a:extLst>
          </p:cNvPr>
          <p:cNvPicPr>
            <a:picLocks noChangeAspect="1"/>
          </p:cNvPicPr>
          <p:nvPr/>
        </p:nvPicPr>
        <p:blipFill>
          <a:blip r:embed="rId4"/>
          <a:stretch>
            <a:fillRect/>
          </a:stretch>
        </p:blipFill>
        <p:spPr>
          <a:xfrm flipH="1">
            <a:off x="-2085" y="1307127"/>
            <a:ext cx="2485103" cy="980808"/>
          </a:xfrm>
          <a:prstGeom prst="rect">
            <a:avLst/>
          </a:prstGeom>
        </p:spPr>
      </p:pic>
      <p:pic>
        <p:nvPicPr>
          <p:cNvPr id="16" name="Picture 15" descr="A cartoon of a person in a car&#10;&#10;Description automatically generated">
            <a:extLst>
              <a:ext uri="{FF2B5EF4-FFF2-40B4-BE49-F238E27FC236}">
                <a16:creationId xmlns:a16="http://schemas.microsoft.com/office/drawing/2014/main" id="{6ECA19AB-0FD9-5D29-E821-02423775F22A}"/>
              </a:ext>
            </a:extLst>
          </p:cNvPr>
          <p:cNvPicPr>
            <a:picLocks noChangeAspect="1"/>
          </p:cNvPicPr>
          <p:nvPr/>
        </p:nvPicPr>
        <p:blipFill>
          <a:blip r:embed="rId5"/>
          <a:stretch>
            <a:fillRect/>
          </a:stretch>
        </p:blipFill>
        <p:spPr>
          <a:xfrm flipH="1">
            <a:off x="-6617" y="5497162"/>
            <a:ext cx="2485103" cy="1094299"/>
          </a:xfrm>
          <a:prstGeom prst="rect">
            <a:avLst/>
          </a:prstGeom>
        </p:spPr>
      </p:pic>
      <p:sp>
        <p:nvSpPr>
          <p:cNvPr id="6" name="TextBox 5">
            <a:extLst>
              <a:ext uri="{FF2B5EF4-FFF2-40B4-BE49-F238E27FC236}">
                <a16:creationId xmlns:a16="http://schemas.microsoft.com/office/drawing/2014/main" id="{A60900EA-3E20-2544-918B-D3243923A533}"/>
              </a:ext>
            </a:extLst>
          </p:cNvPr>
          <p:cNvSpPr txBox="1"/>
          <p:nvPr/>
        </p:nvSpPr>
        <p:spPr>
          <a:xfrm>
            <a:off x="4916" y="8964561"/>
            <a:ext cx="547165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6"/>
              </a:rPr>
              <a:t>https://www.aphasia.ca/participics</a:t>
            </a:r>
            <a:endParaRPr lang="en-US"/>
          </a:p>
        </p:txBody>
      </p:sp>
      <p:pic>
        <p:nvPicPr>
          <p:cNvPr id="9" name="Picture 8" descr="A person sitting in a wheelchair&#10;&#10;Description automatically generated">
            <a:extLst>
              <a:ext uri="{FF2B5EF4-FFF2-40B4-BE49-F238E27FC236}">
                <a16:creationId xmlns:a16="http://schemas.microsoft.com/office/drawing/2014/main" id="{912704C7-C906-2D0E-1183-F513E8C87086}"/>
              </a:ext>
            </a:extLst>
          </p:cNvPr>
          <p:cNvPicPr>
            <a:picLocks noChangeAspect="1"/>
          </p:cNvPicPr>
          <p:nvPr/>
        </p:nvPicPr>
        <p:blipFill rotWithShape="1">
          <a:blip r:embed="rId7"/>
          <a:srcRect l="43529" t="-2466" r="-125"/>
          <a:stretch/>
        </p:blipFill>
        <p:spPr>
          <a:xfrm flipH="1">
            <a:off x="82199" y="7736651"/>
            <a:ext cx="1414818" cy="1227729"/>
          </a:xfrm>
          <a:prstGeom prst="rect">
            <a:avLst/>
          </a:prstGeom>
        </p:spPr>
      </p:pic>
      <p:pic>
        <p:nvPicPr>
          <p:cNvPr id="12" name="Picture 11" descr="A cartoon of a person sitting on his knees&#10;&#10;Description automatically generated">
            <a:extLst>
              <a:ext uri="{FF2B5EF4-FFF2-40B4-BE49-F238E27FC236}">
                <a16:creationId xmlns:a16="http://schemas.microsoft.com/office/drawing/2014/main" id="{2B544E14-0A7B-17CF-8C05-ADDA34E78A82}"/>
              </a:ext>
            </a:extLst>
          </p:cNvPr>
          <p:cNvPicPr>
            <a:picLocks noChangeAspect="1"/>
          </p:cNvPicPr>
          <p:nvPr/>
        </p:nvPicPr>
        <p:blipFill rotWithShape="1">
          <a:blip r:embed="rId8"/>
          <a:srcRect l="209" r="48329" b="-518"/>
          <a:stretch/>
        </p:blipFill>
        <p:spPr>
          <a:xfrm flipH="1">
            <a:off x="1288917" y="7766783"/>
            <a:ext cx="1286481" cy="1248991"/>
          </a:xfrm>
          <a:prstGeom prst="rect">
            <a:avLst/>
          </a:prstGeom>
        </p:spPr>
      </p:pic>
      <p:pic>
        <p:nvPicPr>
          <p:cNvPr id="15" name="Picture 14" descr="A cartoon of a person sitting on his knees&#10;&#10;Description automatically generated">
            <a:extLst>
              <a:ext uri="{FF2B5EF4-FFF2-40B4-BE49-F238E27FC236}">
                <a16:creationId xmlns:a16="http://schemas.microsoft.com/office/drawing/2014/main" id="{8207F19C-4A2E-A652-795C-D1B7D49D017D}"/>
              </a:ext>
            </a:extLst>
          </p:cNvPr>
          <p:cNvPicPr>
            <a:picLocks noChangeAspect="1"/>
          </p:cNvPicPr>
          <p:nvPr/>
        </p:nvPicPr>
        <p:blipFill rotWithShape="1">
          <a:blip r:embed="rId8"/>
          <a:srcRect l="31166" t="21762" r="36274" b="27979"/>
          <a:stretch/>
        </p:blipFill>
        <p:spPr>
          <a:xfrm flipH="1">
            <a:off x="1019907" y="7978686"/>
            <a:ext cx="813933" cy="624498"/>
          </a:xfrm>
          <a:prstGeom prst="rect">
            <a:avLst/>
          </a:prstGeom>
        </p:spPr>
      </p:pic>
      <p:sp>
        <p:nvSpPr>
          <p:cNvPr id="7" name="TextBox 6">
            <a:extLst>
              <a:ext uri="{FF2B5EF4-FFF2-40B4-BE49-F238E27FC236}">
                <a16:creationId xmlns:a16="http://schemas.microsoft.com/office/drawing/2014/main" id="{A3AEAD9F-8B32-E46E-BFEC-5E13B44A844A}"/>
              </a:ext>
            </a:extLst>
          </p:cNvPr>
          <p:cNvSpPr txBox="1"/>
          <p:nvPr/>
        </p:nvSpPr>
        <p:spPr>
          <a:xfrm>
            <a:off x="-21161" y="-669"/>
            <a:ext cx="14483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entury Gothic"/>
                <a:ea typeface="Calibri"/>
                <a:cs typeface="Calibri"/>
              </a:rPr>
              <a:t>Wheelchair</a:t>
            </a:r>
            <a:endParaRPr lang="en-US" dirty="0">
              <a:latin typeface="Century Gothic"/>
            </a:endParaRPr>
          </a:p>
        </p:txBody>
      </p:sp>
    </p:spTree>
    <p:extLst>
      <p:ext uri="{BB962C8B-B14F-4D97-AF65-F5344CB8AC3E}">
        <p14:creationId xmlns:p14="http://schemas.microsoft.com/office/powerpoint/2010/main" val="2722468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TotalTime>
  <Words>1931</Words>
  <Application>Microsoft Office PowerPoint</Application>
  <PresentationFormat>Letter Paper (8.5x11 in)</PresentationFormat>
  <Paragraphs>905</Paragraphs>
  <Slides>52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-apple-system</vt:lpstr>
      <vt:lpstr>Arial</vt:lpstr>
      <vt:lpstr>Calibri</vt:lpstr>
      <vt:lpstr>Calibri Light</vt:lpstr>
      <vt:lpstr>Century Gothic</vt:lpstr>
      <vt:lpstr>Courier New,monospace</vt:lpstr>
      <vt:lpstr>Open Sans</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Aran Oberle</dc:creator>
  <cp:lastModifiedBy>Laura Dunn</cp:lastModifiedBy>
  <cp:revision>548</cp:revision>
  <dcterms:created xsi:type="dcterms:W3CDTF">2023-05-10T14:41:26Z</dcterms:created>
  <dcterms:modified xsi:type="dcterms:W3CDTF">2024-03-18T18:20:29Z</dcterms:modified>
</cp:coreProperties>
</file>